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27"/>
  </p:notesMasterIdLst>
  <p:sldIdLst>
    <p:sldId id="268" r:id="rId4"/>
    <p:sldId id="269" r:id="rId5"/>
    <p:sldId id="265" r:id="rId6"/>
    <p:sldId id="270" r:id="rId7"/>
    <p:sldId id="271" r:id="rId8"/>
    <p:sldId id="272" r:id="rId9"/>
    <p:sldId id="273" r:id="rId10"/>
    <p:sldId id="274" r:id="rId11"/>
    <p:sldId id="275" r:id="rId12"/>
    <p:sldId id="277" r:id="rId13"/>
    <p:sldId id="283" r:id="rId14"/>
    <p:sldId id="328" r:id="rId15"/>
    <p:sldId id="329" r:id="rId16"/>
    <p:sldId id="330" r:id="rId17"/>
    <p:sldId id="331" r:id="rId18"/>
    <p:sldId id="332" r:id="rId19"/>
    <p:sldId id="296" r:id="rId20"/>
    <p:sldId id="297" r:id="rId21"/>
    <p:sldId id="298" r:id="rId22"/>
    <p:sldId id="299" r:id="rId23"/>
    <p:sldId id="300" r:id="rId24"/>
    <p:sldId id="282" r:id="rId25"/>
    <p:sldId id="281" r:id="rId26"/>
    <p:sldId id="287" r:id="rId28"/>
    <p:sldId id="307" r:id="rId29"/>
    <p:sldId id="276" r:id="rId30"/>
    <p:sldId id="308" r:id="rId31"/>
    <p:sldId id="288" r:id="rId32"/>
    <p:sldId id="290" r:id="rId33"/>
    <p:sldId id="291" r:id="rId34"/>
    <p:sldId id="289" r:id="rId35"/>
    <p:sldId id="303" r:id="rId36"/>
    <p:sldId id="304" r:id="rId37"/>
    <p:sldId id="305" r:id="rId38"/>
    <p:sldId id="325" r:id="rId39"/>
    <p:sldId id="326" r:id="rId40"/>
    <p:sldId id="279" r:id="rId4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86D"/>
    <a:srgbClr val="4EAB51"/>
    <a:srgbClr val="F8BE45"/>
    <a:srgbClr val="4186F3"/>
    <a:srgbClr val="EB4134"/>
    <a:srgbClr val="DEE2E7"/>
    <a:srgbClr val="40A4CF"/>
    <a:srgbClr val="408BED"/>
    <a:srgbClr val="E6E6E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 showGuides="1">
      <p:cViewPr varScale="1">
        <p:scale>
          <a:sx n="90" d="100"/>
          <a:sy n="90" d="100"/>
        </p:scale>
        <p:origin x="232" y="768"/>
      </p:cViewPr>
      <p:guideLst>
        <p:guide orient="horz" pos="2160"/>
        <p:guide pos="38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3.wav>
</file>

<file path=ppt/media/image1.png>
</file>

<file path=ppt/media/image1.sv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.svg>
</file>

<file path=ppt/media/image5.svg>
</file>

<file path=ppt/media/image5.wdp>
</file>

<file path=ppt/media/image6.png>
</file>

<file path=ppt/media/image6.sv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0B395-2DD1-4E0C-AD7F-C33E717CE14B}" type="datetimeFigureOut">
              <a:rPr lang="pt-BR" smtClean="0"/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  <a:endParaRPr lang="pt-BR" smtClean="0"/>
          </a:p>
          <a:p>
            <a:pPr lvl="1"/>
            <a:r>
              <a:rPr lang="pt-BR" smtClean="0"/>
              <a:t>Segundo nível</a:t>
            </a:r>
            <a:endParaRPr lang="pt-BR" smtClean="0"/>
          </a:p>
          <a:p>
            <a:pPr lvl="2"/>
            <a:r>
              <a:rPr lang="pt-BR" smtClean="0"/>
              <a:t>Terceiro nível</a:t>
            </a:r>
            <a:endParaRPr lang="pt-BR" smtClean="0"/>
          </a:p>
          <a:p>
            <a:pPr lvl="3"/>
            <a:r>
              <a:rPr lang="pt-BR" smtClean="0"/>
              <a:t>Quarto nível</a:t>
            </a:r>
            <a:endParaRPr lang="pt-BR" smtClean="0"/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66332-D461-43D9-A1C1-8FF0295CCEC5}" type="slidenum">
              <a:rPr lang="pt-BR" smtClean="0"/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C76A3-5656-854F-B6B3-C399DE88D820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0AE6D-ADF8-F84D-BF8B-6453B36416DC}" type="slidenum">
              <a:rPr lang="pt-BR" smtClean="0"/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3.png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5" Type="http://schemas.openxmlformats.org/officeDocument/2006/relationships/slideLayout" Target="../slideLayouts/slideLayout2.xml"/><Relationship Id="rId14" Type="http://schemas.openxmlformats.org/officeDocument/2006/relationships/audio" Target="../media/audio3.wav"/><Relationship Id="rId13" Type="http://schemas.openxmlformats.org/officeDocument/2006/relationships/image" Target="../media/image14.png"/><Relationship Id="rId12" Type="http://schemas.openxmlformats.org/officeDocument/2006/relationships/image" Target="../media/image12.png"/><Relationship Id="rId11" Type="http://schemas.openxmlformats.org/officeDocument/2006/relationships/image" Target="../media/image7.svg"/><Relationship Id="rId10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jpe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13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jpe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2" Type="http://schemas.openxmlformats.org/officeDocument/2006/relationships/slideLayout" Target="../slideLayouts/slideLayout2.xml"/><Relationship Id="rId11" Type="http://schemas.openxmlformats.org/officeDocument/2006/relationships/audio" Target="../media/audio3.wav"/><Relationship Id="rId10" Type="http://schemas.openxmlformats.org/officeDocument/2006/relationships/image" Target="../media/image22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4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4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3.wav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13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8.jpe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5" Type="http://schemas.openxmlformats.org/officeDocument/2006/relationships/notesSlide" Target="../notesSlides/notesSlide1.xml"/><Relationship Id="rId14" Type="http://schemas.openxmlformats.org/officeDocument/2006/relationships/slideLayout" Target="../slideLayouts/slideLayout13.xml"/><Relationship Id="rId13" Type="http://schemas.openxmlformats.org/officeDocument/2006/relationships/audio" Target="../media/audio3.wav"/><Relationship Id="rId12" Type="http://schemas.openxmlformats.org/officeDocument/2006/relationships/image" Target="../media/image31.png"/><Relationship Id="rId11" Type="http://schemas.openxmlformats.org/officeDocument/2006/relationships/image" Target="../media/image30.png"/><Relationship Id="rId10" Type="http://schemas.openxmlformats.org/officeDocument/2006/relationships/image" Target="../media/image29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13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3.jpe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5.jpe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2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1" Type="http://schemas.openxmlformats.org/officeDocument/2006/relationships/slideLayout" Target="../slideLayouts/slideLayout13.xml"/><Relationship Id="rId10" Type="http://schemas.openxmlformats.org/officeDocument/2006/relationships/audio" Target="../media/audio3.wav"/><Relationship Id="rId1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5" Type="http://schemas.openxmlformats.org/officeDocument/2006/relationships/slideLayout" Target="../slideLayouts/slideLayout2.xml"/><Relationship Id="rId14" Type="http://schemas.openxmlformats.org/officeDocument/2006/relationships/audio" Target="../media/audio3.wav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37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2" Type="http://schemas.openxmlformats.org/officeDocument/2006/relationships/slideLayout" Target="../slideLayouts/slideLayout15.xml"/><Relationship Id="rId11" Type="http://schemas.openxmlformats.org/officeDocument/2006/relationships/audio" Target="../media/audio3.wav"/><Relationship Id="rId10" Type="http://schemas.openxmlformats.org/officeDocument/2006/relationships/image" Target="../media/image38.png"/><Relationship Id="rId1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audio" Target="../media/audio3.wav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39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7.sv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sv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5" Type="http://schemas.openxmlformats.org/officeDocument/2006/relationships/slideLayout" Target="../slideLayouts/slideLayout2.xml"/><Relationship Id="rId14" Type="http://schemas.openxmlformats.org/officeDocument/2006/relationships/audio" Target="../media/audio3.wav"/><Relationship Id="rId13" Type="http://schemas.openxmlformats.org/officeDocument/2006/relationships/image" Target="../media/image13.jpeg"/><Relationship Id="rId12" Type="http://schemas.openxmlformats.org/officeDocument/2006/relationships/image" Target="../media/image12.png"/><Relationship Id="rId11" Type="http://schemas.openxmlformats.org/officeDocument/2006/relationships/image" Target="../media/image7.svg"/><Relationship Id="rId10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aixaDeTexto 52"/>
          <p:cNvSpPr txBox="1"/>
          <p:nvPr/>
        </p:nvSpPr>
        <p:spPr>
          <a:xfrm>
            <a:off x="4242644" y="971461"/>
            <a:ext cx="370671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>
                <a:solidFill>
                  <a:srgbClr val="64686D"/>
                </a:solidFill>
              </a:rPr>
              <a:t>Quem está apresentando?</a:t>
            </a:r>
            <a:endParaRPr lang="pt-BR" sz="2200" b="1" dirty="0">
              <a:solidFill>
                <a:srgbClr val="64686D"/>
              </a:solidFill>
            </a:endParaRPr>
          </a:p>
        </p:txBody>
      </p:sp>
      <p:pic>
        <p:nvPicPr>
          <p:cNvPr id="54" name="Imagem 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8601" y="609873"/>
            <a:ext cx="314798" cy="314798"/>
          </a:xfrm>
          <a:prstGeom prst="rect">
            <a:avLst/>
          </a:prstGeom>
        </p:spPr>
      </p:pic>
      <p:sp>
        <p:nvSpPr>
          <p:cNvPr id="56" name="CaixaDeTexto 55"/>
          <p:cNvSpPr txBox="1"/>
          <p:nvPr/>
        </p:nvSpPr>
        <p:spPr>
          <a:xfrm>
            <a:off x="2813685" y="2804795"/>
            <a:ext cx="65646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64686D"/>
                </a:solidFill>
              </a:rPr>
              <a:t>EQUIPAMENTOS DE TELECOMUNICAÇÕES</a:t>
            </a:r>
            <a:endParaRPr lang="pt-BR" sz="2800" b="1" dirty="0">
              <a:solidFill>
                <a:srgbClr val="64686D"/>
              </a:solidFill>
            </a:endParaRPr>
          </a:p>
        </p:txBody>
      </p:sp>
      <p:sp>
        <p:nvSpPr>
          <p:cNvPr id="57" name="CaixaDeTexto 56"/>
          <p:cNvSpPr txBox="1"/>
          <p:nvPr/>
        </p:nvSpPr>
        <p:spPr>
          <a:xfrm>
            <a:off x="9922487" y="6005428"/>
            <a:ext cx="1789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64686D"/>
                </a:solidFill>
              </a:rPr>
              <a:t>Exibir na inicialização</a:t>
            </a:r>
            <a:endParaRPr lang="pt-BR" sz="1400" dirty="0">
              <a:solidFill>
                <a:srgbClr val="64686D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 rot="1441903">
            <a:off x="800682" y="1226651"/>
            <a:ext cx="302460" cy="302460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Alternar Processo 58"/>
          <p:cNvSpPr/>
          <p:nvPr/>
        </p:nvSpPr>
        <p:spPr>
          <a:xfrm rot="2441467">
            <a:off x="1705695" y="1142206"/>
            <a:ext cx="199183" cy="580434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Alternar Processo 59"/>
          <p:cNvSpPr/>
          <p:nvPr/>
        </p:nvSpPr>
        <p:spPr>
          <a:xfrm rot="3516684">
            <a:off x="732199" y="2152288"/>
            <a:ext cx="211641" cy="580434"/>
          </a:xfrm>
          <a:prstGeom prst="flowChartAlternateProcess">
            <a:avLst/>
          </a:prstGeom>
          <a:noFill/>
          <a:ln w="28575">
            <a:solidFill>
              <a:srgbClr val="4EAB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1151621" y="3011509"/>
            <a:ext cx="108000" cy="108000"/>
          </a:xfrm>
          <a:prstGeom prst="ellipse">
            <a:avLst/>
          </a:prstGeom>
          <a:solidFill>
            <a:srgbClr val="F7BC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12192000" cy="314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/>
          <p:cNvSpPr txBox="1"/>
          <p:nvPr/>
        </p:nvSpPr>
        <p:spPr>
          <a:xfrm>
            <a:off x="4437278" y="18899"/>
            <a:ext cx="3269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rgbClr val="64686D"/>
                </a:solidFill>
              </a:rPr>
              <a:t>Google</a:t>
            </a:r>
            <a:endParaRPr lang="pt-BR" sz="1200" dirty="0">
              <a:solidFill>
                <a:srgbClr val="64686D"/>
              </a:solidFill>
            </a:endParaRPr>
          </a:p>
        </p:txBody>
      </p:sp>
      <p:sp>
        <p:nvSpPr>
          <p:cNvPr id="5" name="Hexágono 4"/>
          <p:cNvSpPr/>
          <p:nvPr/>
        </p:nvSpPr>
        <p:spPr>
          <a:xfrm rot="1257806">
            <a:off x="750734" y="3504624"/>
            <a:ext cx="313602" cy="270347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91158" y="4055858"/>
            <a:ext cx="144000" cy="144000"/>
          </a:xfrm>
          <a:prstGeom prst="ellipse">
            <a:avLst/>
          </a:prstGeom>
          <a:noFill/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Hexágono 12"/>
          <p:cNvSpPr/>
          <p:nvPr/>
        </p:nvSpPr>
        <p:spPr>
          <a:xfrm rot="912786">
            <a:off x="11264285" y="2430723"/>
            <a:ext cx="279400" cy="240862"/>
          </a:xfrm>
          <a:prstGeom prst="hexagon">
            <a:avLst/>
          </a:prstGeom>
          <a:solidFill>
            <a:srgbClr val="F7BC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10708765" y="2981636"/>
            <a:ext cx="180000" cy="180000"/>
          </a:xfrm>
          <a:prstGeom prst="ellipse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Arredondado 14"/>
          <p:cNvSpPr/>
          <p:nvPr/>
        </p:nvSpPr>
        <p:spPr>
          <a:xfrm rot="3222776" flipH="1">
            <a:off x="10830062" y="1027678"/>
            <a:ext cx="216166" cy="584235"/>
          </a:xfrm>
          <a:custGeom>
            <a:avLst/>
            <a:gdLst>
              <a:gd name="connsiteX0" fmla="*/ 0 w 273021"/>
              <a:gd name="connsiteY0" fmla="*/ 136511 h 740664"/>
              <a:gd name="connsiteX1" fmla="*/ 136511 w 273021"/>
              <a:gd name="connsiteY1" fmla="*/ 0 h 740664"/>
              <a:gd name="connsiteX2" fmla="*/ 136511 w 273021"/>
              <a:gd name="connsiteY2" fmla="*/ 0 h 740664"/>
              <a:gd name="connsiteX3" fmla="*/ 273022 w 273021"/>
              <a:gd name="connsiteY3" fmla="*/ 136511 h 740664"/>
              <a:gd name="connsiteX4" fmla="*/ 273021 w 273021"/>
              <a:gd name="connsiteY4" fmla="*/ 604154 h 740664"/>
              <a:gd name="connsiteX5" fmla="*/ 136510 w 273021"/>
              <a:gd name="connsiteY5" fmla="*/ 740665 h 740664"/>
              <a:gd name="connsiteX6" fmla="*/ 136511 w 273021"/>
              <a:gd name="connsiteY6" fmla="*/ 740664 h 740664"/>
              <a:gd name="connsiteX7" fmla="*/ 0 w 273021"/>
              <a:gd name="connsiteY7" fmla="*/ 604153 h 740664"/>
              <a:gd name="connsiteX8" fmla="*/ 0 w 273021"/>
              <a:gd name="connsiteY8" fmla="*/ 136511 h 740664"/>
              <a:gd name="connsiteX0-1" fmla="*/ 25 w 273047"/>
              <a:gd name="connsiteY0-2" fmla="*/ 136511 h 740665"/>
              <a:gd name="connsiteX1-3" fmla="*/ 136536 w 273047"/>
              <a:gd name="connsiteY1-4" fmla="*/ 0 h 740665"/>
              <a:gd name="connsiteX2-5" fmla="*/ 136536 w 273047"/>
              <a:gd name="connsiteY2-6" fmla="*/ 0 h 740665"/>
              <a:gd name="connsiteX3-7" fmla="*/ 273047 w 273047"/>
              <a:gd name="connsiteY3-8" fmla="*/ 136511 h 740665"/>
              <a:gd name="connsiteX4-9" fmla="*/ 273046 w 273047"/>
              <a:gd name="connsiteY4-10" fmla="*/ 604154 h 740665"/>
              <a:gd name="connsiteX5-11" fmla="*/ 136535 w 273047"/>
              <a:gd name="connsiteY5-12" fmla="*/ 740665 h 740665"/>
              <a:gd name="connsiteX6-13" fmla="*/ 136536 w 273047"/>
              <a:gd name="connsiteY6-14" fmla="*/ 740664 h 740665"/>
              <a:gd name="connsiteX7-15" fmla="*/ 25 w 273047"/>
              <a:gd name="connsiteY7-16" fmla="*/ 604153 h 740665"/>
              <a:gd name="connsiteX8-17" fmla="*/ 59603 w 273047"/>
              <a:gd name="connsiteY8-18" fmla="*/ 365760 h 740665"/>
              <a:gd name="connsiteX9" fmla="*/ 25 w 273047"/>
              <a:gd name="connsiteY9" fmla="*/ 136511 h 740665"/>
              <a:gd name="connsiteX0-19" fmla="*/ 25 w 274655"/>
              <a:gd name="connsiteY0-20" fmla="*/ 136511 h 740665"/>
              <a:gd name="connsiteX1-21" fmla="*/ 136536 w 274655"/>
              <a:gd name="connsiteY1-22" fmla="*/ 0 h 740665"/>
              <a:gd name="connsiteX2-23" fmla="*/ 136536 w 274655"/>
              <a:gd name="connsiteY2-24" fmla="*/ 0 h 740665"/>
              <a:gd name="connsiteX3-25" fmla="*/ 273047 w 274655"/>
              <a:gd name="connsiteY3-26" fmla="*/ 136511 h 740665"/>
              <a:gd name="connsiteX4-27" fmla="*/ 215051 w 274655"/>
              <a:gd name="connsiteY4-28" fmla="*/ 338328 h 740665"/>
              <a:gd name="connsiteX5-29" fmla="*/ 273046 w 274655"/>
              <a:gd name="connsiteY5-30" fmla="*/ 604154 h 740665"/>
              <a:gd name="connsiteX6-31" fmla="*/ 136535 w 274655"/>
              <a:gd name="connsiteY6-32" fmla="*/ 740665 h 740665"/>
              <a:gd name="connsiteX7-33" fmla="*/ 136536 w 274655"/>
              <a:gd name="connsiteY7-34" fmla="*/ 740664 h 740665"/>
              <a:gd name="connsiteX8-35" fmla="*/ 25 w 274655"/>
              <a:gd name="connsiteY8-36" fmla="*/ 604153 h 740665"/>
              <a:gd name="connsiteX9-37" fmla="*/ 59603 w 274655"/>
              <a:gd name="connsiteY9-38" fmla="*/ 365760 h 740665"/>
              <a:gd name="connsiteX10" fmla="*/ 25 w 274655"/>
              <a:gd name="connsiteY10" fmla="*/ 136511 h 740665"/>
              <a:gd name="connsiteX0-39" fmla="*/ 25 w 274385"/>
              <a:gd name="connsiteY0-40" fmla="*/ 136511 h 740665"/>
              <a:gd name="connsiteX1-41" fmla="*/ 136536 w 274385"/>
              <a:gd name="connsiteY1-42" fmla="*/ 0 h 740665"/>
              <a:gd name="connsiteX2-43" fmla="*/ 136536 w 274385"/>
              <a:gd name="connsiteY2-44" fmla="*/ 0 h 740665"/>
              <a:gd name="connsiteX3-45" fmla="*/ 273047 w 274385"/>
              <a:gd name="connsiteY3-46" fmla="*/ 136511 h 740665"/>
              <a:gd name="connsiteX4-47" fmla="*/ 209833 w 274385"/>
              <a:gd name="connsiteY4-48" fmla="*/ 364416 h 740665"/>
              <a:gd name="connsiteX5-49" fmla="*/ 273046 w 274385"/>
              <a:gd name="connsiteY5-50" fmla="*/ 604154 h 740665"/>
              <a:gd name="connsiteX6-51" fmla="*/ 136535 w 274385"/>
              <a:gd name="connsiteY6-52" fmla="*/ 740665 h 740665"/>
              <a:gd name="connsiteX7-53" fmla="*/ 136536 w 274385"/>
              <a:gd name="connsiteY7-54" fmla="*/ 740664 h 740665"/>
              <a:gd name="connsiteX8-55" fmla="*/ 25 w 274385"/>
              <a:gd name="connsiteY8-56" fmla="*/ 604153 h 740665"/>
              <a:gd name="connsiteX9-57" fmla="*/ 59603 w 274385"/>
              <a:gd name="connsiteY9-58" fmla="*/ 365760 h 740665"/>
              <a:gd name="connsiteX10-59" fmla="*/ 25 w 274385"/>
              <a:gd name="connsiteY10-60" fmla="*/ 136511 h 740665"/>
              <a:gd name="connsiteX0-61" fmla="*/ 25 w 274384"/>
              <a:gd name="connsiteY0-62" fmla="*/ 136511 h 740665"/>
              <a:gd name="connsiteX1-63" fmla="*/ 136536 w 274384"/>
              <a:gd name="connsiteY1-64" fmla="*/ 0 h 740665"/>
              <a:gd name="connsiteX2-65" fmla="*/ 136536 w 274384"/>
              <a:gd name="connsiteY2-66" fmla="*/ 0 h 740665"/>
              <a:gd name="connsiteX3-67" fmla="*/ 262612 w 274384"/>
              <a:gd name="connsiteY3-68" fmla="*/ 126076 h 740665"/>
              <a:gd name="connsiteX4-69" fmla="*/ 209833 w 274384"/>
              <a:gd name="connsiteY4-70" fmla="*/ 364416 h 740665"/>
              <a:gd name="connsiteX5-71" fmla="*/ 273046 w 274384"/>
              <a:gd name="connsiteY5-72" fmla="*/ 604154 h 740665"/>
              <a:gd name="connsiteX6-73" fmla="*/ 136535 w 274384"/>
              <a:gd name="connsiteY6-74" fmla="*/ 740665 h 740665"/>
              <a:gd name="connsiteX7-75" fmla="*/ 136536 w 274384"/>
              <a:gd name="connsiteY7-76" fmla="*/ 740664 h 740665"/>
              <a:gd name="connsiteX8-77" fmla="*/ 25 w 274384"/>
              <a:gd name="connsiteY8-78" fmla="*/ 604153 h 740665"/>
              <a:gd name="connsiteX9-79" fmla="*/ 59603 w 274384"/>
              <a:gd name="connsiteY9-80" fmla="*/ 365760 h 740665"/>
              <a:gd name="connsiteX10-81" fmla="*/ 25 w 274384"/>
              <a:gd name="connsiteY10-82" fmla="*/ 136511 h 740665"/>
              <a:gd name="connsiteX0-83" fmla="*/ 25 w 273443"/>
              <a:gd name="connsiteY0-84" fmla="*/ 136511 h 740665"/>
              <a:gd name="connsiteX1-85" fmla="*/ 136536 w 273443"/>
              <a:gd name="connsiteY1-86" fmla="*/ 0 h 740665"/>
              <a:gd name="connsiteX2-87" fmla="*/ 136536 w 273443"/>
              <a:gd name="connsiteY2-88" fmla="*/ 0 h 740665"/>
              <a:gd name="connsiteX3-89" fmla="*/ 262612 w 273443"/>
              <a:gd name="connsiteY3-90" fmla="*/ 126076 h 740665"/>
              <a:gd name="connsiteX4-91" fmla="*/ 181137 w 273443"/>
              <a:gd name="connsiteY4-92" fmla="*/ 361807 h 740665"/>
              <a:gd name="connsiteX5-93" fmla="*/ 273046 w 273443"/>
              <a:gd name="connsiteY5-94" fmla="*/ 604154 h 740665"/>
              <a:gd name="connsiteX6-95" fmla="*/ 136535 w 273443"/>
              <a:gd name="connsiteY6-96" fmla="*/ 740665 h 740665"/>
              <a:gd name="connsiteX7-97" fmla="*/ 136536 w 273443"/>
              <a:gd name="connsiteY7-98" fmla="*/ 740664 h 740665"/>
              <a:gd name="connsiteX8-99" fmla="*/ 25 w 273443"/>
              <a:gd name="connsiteY8-100" fmla="*/ 604153 h 740665"/>
              <a:gd name="connsiteX9-101" fmla="*/ 59603 w 273443"/>
              <a:gd name="connsiteY9-102" fmla="*/ 365760 h 740665"/>
              <a:gd name="connsiteX10-103" fmla="*/ 25 w 273443"/>
              <a:gd name="connsiteY10-104" fmla="*/ 136511 h 740665"/>
              <a:gd name="connsiteX0-105" fmla="*/ 19 w 273437"/>
              <a:gd name="connsiteY0-106" fmla="*/ 136511 h 740665"/>
              <a:gd name="connsiteX1-107" fmla="*/ 136530 w 273437"/>
              <a:gd name="connsiteY1-108" fmla="*/ 0 h 740665"/>
              <a:gd name="connsiteX2-109" fmla="*/ 136530 w 273437"/>
              <a:gd name="connsiteY2-110" fmla="*/ 0 h 740665"/>
              <a:gd name="connsiteX3-111" fmla="*/ 262606 w 273437"/>
              <a:gd name="connsiteY3-112" fmla="*/ 126076 h 740665"/>
              <a:gd name="connsiteX4-113" fmla="*/ 181131 w 273437"/>
              <a:gd name="connsiteY4-114" fmla="*/ 361807 h 740665"/>
              <a:gd name="connsiteX5-115" fmla="*/ 273040 w 273437"/>
              <a:gd name="connsiteY5-116" fmla="*/ 604154 h 740665"/>
              <a:gd name="connsiteX6-117" fmla="*/ 136529 w 273437"/>
              <a:gd name="connsiteY6-118" fmla="*/ 740665 h 740665"/>
              <a:gd name="connsiteX7-119" fmla="*/ 136530 w 273437"/>
              <a:gd name="connsiteY7-120" fmla="*/ 740664 h 740665"/>
              <a:gd name="connsiteX8-121" fmla="*/ 19 w 273437"/>
              <a:gd name="connsiteY8-122" fmla="*/ 604153 h 740665"/>
              <a:gd name="connsiteX9-123" fmla="*/ 83076 w 273437"/>
              <a:gd name="connsiteY9-124" fmla="*/ 368369 h 740665"/>
              <a:gd name="connsiteX10-125" fmla="*/ 19 w 273437"/>
              <a:gd name="connsiteY10-126" fmla="*/ 136511 h 740665"/>
              <a:gd name="connsiteX0-127" fmla="*/ 19 w 274040"/>
              <a:gd name="connsiteY0-128" fmla="*/ 136511 h 740665"/>
              <a:gd name="connsiteX1-129" fmla="*/ 136530 w 274040"/>
              <a:gd name="connsiteY1-130" fmla="*/ 0 h 740665"/>
              <a:gd name="connsiteX2-131" fmla="*/ 136530 w 274040"/>
              <a:gd name="connsiteY2-132" fmla="*/ 0 h 740665"/>
              <a:gd name="connsiteX3-133" fmla="*/ 262606 w 274040"/>
              <a:gd name="connsiteY3-134" fmla="*/ 126076 h 740665"/>
              <a:gd name="connsiteX4-135" fmla="*/ 202001 w 274040"/>
              <a:gd name="connsiteY4-136" fmla="*/ 364416 h 740665"/>
              <a:gd name="connsiteX5-137" fmla="*/ 273040 w 274040"/>
              <a:gd name="connsiteY5-138" fmla="*/ 604154 h 740665"/>
              <a:gd name="connsiteX6-139" fmla="*/ 136529 w 274040"/>
              <a:gd name="connsiteY6-140" fmla="*/ 740665 h 740665"/>
              <a:gd name="connsiteX7-141" fmla="*/ 136530 w 274040"/>
              <a:gd name="connsiteY7-142" fmla="*/ 740664 h 740665"/>
              <a:gd name="connsiteX8-143" fmla="*/ 19 w 274040"/>
              <a:gd name="connsiteY8-144" fmla="*/ 604153 h 740665"/>
              <a:gd name="connsiteX9-145" fmla="*/ 83076 w 274040"/>
              <a:gd name="connsiteY9-146" fmla="*/ 368369 h 740665"/>
              <a:gd name="connsiteX10-147" fmla="*/ 19 w 274040"/>
              <a:gd name="connsiteY10-148" fmla="*/ 136511 h 740665"/>
              <a:gd name="connsiteX0-149" fmla="*/ 24 w 274045"/>
              <a:gd name="connsiteY0-150" fmla="*/ 136511 h 740665"/>
              <a:gd name="connsiteX1-151" fmla="*/ 136535 w 274045"/>
              <a:gd name="connsiteY1-152" fmla="*/ 0 h 740665"/>
              <a:gd name="connsiteX2-153" fmla="*/ 136535 w 274045"/>
              <a:gd name="connsiteY2-154" fmla="*/ 0 h 740665"/>
              <a:gd name="connsiteX3-155" fmla="*/ 262611 w 274045"/>
              <a:gd name="connsiteY3-156" fmla="*/ 126076 h 740665"/>
              <a:gd name="connsiteX4-157" fmla="*/ 202006 w 274045"/>
              <a:gd name="connsiteY4-158" fmla="*/ 364416 h 740665"/>
              <a:gd name="connsiteX5-159" fmla="*/ 273045 w 274045"/>
              <a:gd name="connsiteY5-160" fmla="*/ 604154 h 740665"/>
              <a:gd name="connsiteX6-161" fmla="*/ 136534 w 274045"/>
              <a:gd name="connsiteY6-162" fmla="*/ 740665 h 740665"/>
              <a:gd name="connsiteX7-163" fmla="*/ 136535 w 274045"/>
              <a:gd name="connsiteY7-164" fmla="*/ 740664 h 740665"/>
              <a:gd name="connsiteX8-165" fmla="*/ 24 w 274045"/>
              <a:gd name="connsiteY8-166" fmla="*/ 604153 h 740665"/>
              <a:gd name="connsiteX9-167" fmla="*/ 62211 w 274045"/>
              <a:gd name="connsiteY9-168" fmla="*/ 370978 h 740665"/>
              <a:gd name="connsiteX10-169" fmla="*/ 24 w 274045"/>
              <a:gd name="connsiteY10-170" fmla="*/ 136511 h 7406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  <a:cxn ang="0">
                <a:pos x="connsiteX10-59" y="connsiteY10-60"/>
              </a:cxn>
            </a:cxnLst>
            <a:rect l="l" t="t" r="r" b="b"/>
            <a:pathLst>
              <a:path w="274045" h="740665">
                <a:moveTo>
                  <a:pt x="24" y="136511"/>
                </a:moveTo>
                <a:cubicBezTo>
                  <a:pt x="24" y="61118"/>
                  <a:pt x="61142" y="0"/>
                  <a:pt x="136535" y="0"/>
                </a:cubicBezTo>
                <a:lnTo>
                  <a:pt x="136535" y="0"/>
                </a:lnTo>
                <a:cubicBezTo>
                  <a:pt x="211928" y="0"/>
                  <a:pt x="251699" y="65340"/>
                  <a:pt x="262611" y="126076"/>
                </a:cubicBezTo>
                <a:cubicBezTo>
                  <a:pt x="273523" y="186812"/>
                  <a:pt x="202006" y="286476"/>
                  <a:pt x="202006" y="364416"/>
                </a:cubicBezTo>
                <a:cubicBezTo>
                  <a:pt x="202006" y="442356"/>
                  <a:pt x="283957" y="541446"/>
                  <a:pt x="273045" y="604154"/>
                </a:cubicBezTo>
                <a:cubicBezTo>
                  <a:pt x="262133" y="666862"/>
                  <a:pt x="211927" y="740665"/>
                  <a:pt x="136534" y="740665"/>
                </a:cubicBezTo>
                <a:lnTo>
                  <a:pt x="136535" y="740664"/>
                </a:lnTo>
                <a:cubicBezTo>
                  <a:pt x="61142" y="740664"/>
                  <a:pt x="24" y="679546"/>
                  <a:pt x="24" y="604153"/>
                </a:cubicBezTo>
                <a:cubicBezTo>
                  <a:pt x="-1453" y="518593"/>
                  <a:pt x="63688" y="456538"/>
                  <a:pt x="62211" y="370978"/>
                </a:cubicBezTo>
                <a:cubicBezTo>
                  <a:pt x="63688" y="300658"/>
                  <a:pt x="-1453" y="206831"/>
                  <a:pt x="24" y="136511"/>
                </a:cubicBezTo>
                <a:close/>
              </a:path>
            </a:pathLst>
          </a:custGeom>
          <a:noFill/>
          <a:ln w="28575">
            <a:solidFill>
              <a:srgbClr val="4EAB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arredondado 15"/>
          <p:cNvSpPr/>
          <p:nvPr/>
        </p:nvSpPr>
        <p:spPr>
          <a:xfrm rot="18542164">
            <a:off x="10380122" y="1905982"/>
            <a:ext cx="173105" cy="482982"/>
          </a:xfrm>
          <a:prstGeom prst="roundRect">
            <a:avLst>
              <a:gd name="adj" fmla="val 50000"/>
            </a:avLst>
          </a:prstGeom>
          <a:noFill/>
          <a:ln>
            <a:solidFill>
              <a:srgbClr val="E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Triângulo 16"/>
          <p:cNvSpPr/>
          <p:nvPr/>
        </p:nvSpPr>
        <p:spPr>
          <a:xfrm rot="1705125">
            <a:off x="11207623" y="3568041"/>
            <a:ext cx="392723" cy="338554"/>
          </a:xfrm>
          <a:prstGeom prst="triangle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11057577" y="4485930"/>
            <a:ext cx="144000" cy="144000"/>
          </a:xfrm>
          <a:prstGeom prst="ellipse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542292" y="6039173"/>
            <a:ext cx="178929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>
                <a:solidFill>
                  <a:srgbClr val="408BED"/>
                </a:solidFill>
              </a:rPr>
              <a:t>Modo Visitante</a:t>
            </a:r>
            <a:endParaRPr lang="pt-BR" sz="1400" b="1" dirty="0">
              <a:solidFill>
                <a:srgbClr val="408BED"/>
              </a:solidFill>
            </a:endParaRPr>
          </a:p>
        </p:txBody>
      </p:sp>
      <p:sp>
        <p:nvSpPr>
          <p:cNvPr id="18" name="Retângulo 17"/>
          <p:cNvSpPr/>
          <p:nvPr/>
        </p:nvSpPr>
        <p:spPr>
          <a:xfrm>
            <a:off x="589538" y="6072919"/>
            <a:ext cx="1501599" cy="24028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9862543" y="6090329"/>
            <a:ext cx="146304" cy="146304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7" name="Oval 86"/>
          <p:cNvSpPr/>
          <p:nvPr/>
        </p:nvSpPr>
        <p:spPr>
          <a:xfrm>
            <a:off x="648763" y="6119910"/>
            <a:ext cx="146304" cy="146304"/>
          </a:xfrm>
          <a:prstGeom prst="ellipse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Gráfico 25" descr="Marca de seleção com preenchimento sólido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6382" y="6102062"/>
            <a:ext cx="118625" cy="118625"/>
          </a:xfrm>
          <a:prstGeom prst="rect">
            <a:avLst/>
          </a:prstGeom>
        </p:spPr>
      </p:pic>
      <p:pic>
        <p:nvPicPr>
          <p:cNvPr id="29" name="Gráfico 28" descr="Usuário com preenchimento sólido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428" y="6126507"/>
            <a:ext cx="120409" cy="120409"/>
          </a:xfrm>
          <a:prstGeom prst="rect">
            <a:avLst/>
          </a:prstGeom>
        </p:spPr>
      </p:pic>
      <p:sp>
        <p:nvSpPr>
          <p:cNvPr id="11" name="Retângulo 10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63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64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Retângulo 65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66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72" name="Retângulo 71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55"/>
          <p:cNvSpPr txBox="1"/>
          <p:nvPr/>
        </p:nvSpPr>
        <p:spPr>
          <a:xfrm>
            <a:off x="2789555" y="4326890"/>
            <a:ext cx="65646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pt-BR" sz="2800" b="1" dirty="0">
                <a:solidFill>
                  <a:srgbClr val="64686D"/>
                </a:solidFill>
              </a:rPr>
              <a:t>Gabriel Almeida, Igor Ezequiel, Matheus Tavares, Lucas Pimentel</a:t>
            </a:r>
            <a:endParaRPr lang="pt-BR" sz="2800" b="1" dirty="0">
              <a:solidFill>
                <a:srgbClr val="64686D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47556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Componentes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6281420" y="1866900"/>
            <a:ext cx="37344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tx1"/>
                </a:solidFill>
              </a:rPr>
              <a:t>Existem basicamente três compon</a:t>
            </a:r>
            <a:r>
              <a:rPr lang="pt-BR" sz="2400" b="1" dirty="0">
                <a:solidFill>
                  <a:schemeClr val="tx1"/>
                </a:solidFill>
              </a:rPr>
              <a:t>entes que devem estar presentes</a:t>
            </a:r>
            <a:endParaRPr lang="pt-BR" sz="24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6229350" y="3481705"/>
            <a:ext cx="5956935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Transmissor</a:t>
            </a:r>
            <a:r>
              <a:rPr lang="pt-BR" dirty="0">
                <a:solidFill>
                  <a:schemeClr val="tx1"/>
                </a:solidFill>
              </a:rPr>
              <a:t>: Converte a informação em sinal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Meio de transmissão</a:t>
            </a:r>
            <a:r>
              <a:rPr lang="pt-BR" dirty="0">
                <a:solidFill>
                  <a:schemeClr val="tx1"/>
                </a:solidFill>
              </a:rPr>
              <a:t>: Por onde a informação viaja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Receptor</a:t>
            </a:r>
            <a:r>
              <a:rPr lang="pt-BR" dirty="0">
                <a:solidFill>
                  <a:schemeClr val="tx1"/>
                </a:solidFill>
              </a:rPr>
              <a:t>: Inverso do transmissor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Espaço Reservado para Conteúdo 2"/>
          <p:cNvPicPr>
            <a:picLocks noChangeAspect="1"/>
          </p:cNvPicPr>
          <p:nvPr>
            <p:ph idx="1"/>
          </p:nvPr>
        </p:nvPicPr>
        <p:blipFill>
          <a:blip r:embed="rId13"/>
          <a:stretch>
            <a:fillRect/>
          </a:stretch>
        </p:blipFill>
        <p:spPr>
          <a:xfrm>
            <a:off x="705485" y="2455545"/>
            <a:ext cx="4693920" cy="26523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Telégrafo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321828" y="2203400"/>
            <a:ext cx="21194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Telégrafo</a:t>
            </a:r>
            <a:endParaRPr lang="pt-BR" sz="2400" b="1" dirty="0"/>
          </a:p>
        </p:txBody>
      </p:sp>
      <p:sp>
        <p:nvSpPr>
          <p:cNvPr id="63" name="CaixaDeTexto 62"/>
          <p:cNvSpPr txBox="1"/>
          <p:nvPr/>
        </p:nvSpPr>
        <p:spPr>
          <a:xfrm>
            <a:off x="175895" y="2829560"/>
            <a:ext cx="5085715" cy="275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Primeiro equipamento de telecomunicações (1837)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Criado por Samuel Morse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Mensagem em código </a:t>
            </a:r>
            <a:r>
              <a:rPr lang="pt-BR" dirty="0">
                <a:solidFill>
                  <a:schemeClr val="tx1"/>
                </a:solidFill>
              </a:rPr>
              <a:t>morse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Informação viajava por pulsos elétricos</a:t>
            </a:r>
            <a:endParaRPr lang="pt-BR" sz="1600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</a:endParaRPr>
          </a:p>
          <a:p>
            <a:pPr indent="0" algn="just">
              <a:buFont typeface="Arial" panose="020B0604020202020204" pitchFamily="34" charset="0"/>
              <a:buNone/>
            </a:pPr>
            <a:endParaRPr lang="pt-BR" sz="1600" dirty="0">
              <a:solidFill>
                <a:schemeClr val="tx1"/>
              </a:solidFill>
            </a:endParaRPr>
          </a:p>
          <a:p>
            <a:pPr marL="285750" indent="-285750" algn="just"/>
            <a:endParaRPr lang="pt-BR" sz="1600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0" name="Espaço Reservado para Conteúdo 99"/>
          <p:cNvPicPr/>
          <p:nvPr>
            <p:ph sz="half" idx="2"/>
          </p:nvPr>
        </p:nvPicPr>
        <p:blipFill>
          <a:blip r:embed="rId9"/>
          <a:stretch>
            <a:fillRect/>
          </a:stretch>
        </p:blipFill>
        <p:spPr>
          <a:xfrm>
            <a:off x="6116320" y="1599565"/>
            <a:ext cx="5660390" cy="4321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Telefone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355080" y="1147445"/>
            <a:ext cx="0" cy="524827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6600825" y="1756410"/>
            <a:ext cx="5417820" cy="4257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Em 1876, é concedido a Alexander Graham Bell o direito de patentear essa tecnologia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Em 2002, foi reconhecido oficialmente que o italiano Antonio Meucci é o verdadeiro inventor 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Revolucionou a comunicação a distância, permitindo que as pessoas se comuniquem a longas distâncias de forma mais rápida e eficiente do que as cartas e o telégrafo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</p:txBody>
      </p:sp>
      <p:pic>
        <p:nvPicPr>
          <p:cNvPr id="8" name="Espaço Reservado para Conteúdo 7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21665" y="2051050"/>
            <a:ext cx="4807585" cy="3567430"/>
          </a:xfrm>
          <a:prstGeom prst="rect">
            <a:avLst/>
          </a:prstGeom>
        </p:spPr>
      </p:pic>
      <p:sp>
        <p:nvSpPr>
          <p:cNvPr id="60" name="CaixaDeTexto 59"/>
          <p:cNvSpPr txBox="1"/>
          <p:nvPr/>
        </p:nvSpPr>
        <p:spPr>
          <a:xfrm>
            <a:off x="6922135" y="1209675"/>
            <a:ext cx="14808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400" b="1" dirty="0"/>
              <a:t>Telefone</a:t>
            </a:r>
            <a:endParaRPr lang="pt-BR" sz="2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Rádio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321945" y="2203450"/>
            <a:ext cx="17824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Rádio</a:t>
            </a:r>
            <a:endParaRPr lang="pt-BR" sz="2400" b="1" dirty="0"/>
          </a:p>
        </p:txBody>
      </p:sp>
      <p:sp>
        <p:nvSpPr>
          <p:cNvPr id="63" name="CaixaDeTexto 62"/>
          <p:cNvSpPr txBox="1"/>
          <p:nvPr/>
        </p:nvSpPr>
        <p:spPr>
          <a:xfrm>
            <a:off x="175895" y="2829560"/>
            <a:ext cx="5680710" cy="307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O rádio é um dispositivo que permite a transmissão de áudio através de ondas de rádio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Inventado por Guglielmo Marconi em 1895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Revolucionou a comunicação a distância e a forma como as pessoas ouvem música, notícias e outros programas</a:t>
            </a:r>
            <a:endParaRPr lang="pt-BR" dirty="0">
              <a:solidFill>
                <a:schemeClr val="tx1"/>
              </a:solidFill>
            </a:endParaRPr>
          </a:p>
          <a:p>
            <a:pPr indent="0" algn="just">
              <a:buFont typeface="Arial" panose="020B0604020202020204" pitchFamily="34" charset="0"/>
              <a:buNone/>
            </a:pPr>
            <a:endParaRPr lang="pt-BR" sz="1600" dirty="0">
              <a:solidFill>
                <a:schemeClr val="tx1"/>
              </a:solidFill>
            </a:endParaRPr>
          </a:p>
          <a:p>
            <a:pPr marL="285750" indent="-285750" algn="just"/>
            <a:endParaRPr lang="pt-BR" sz="1600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335395" y="1766570"/>
            <a:ext cx="5435600" cy="398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Satélite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355080" y="1173480"/>
            <a:ext cx="0" cy="524827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6600825" y="1756410"/>
            <a:ext cx="5417820" cy="4257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Surgiram na década de 1950, com o lançamento do primeiro satélite artificial, o Sputnik 1, pela União Soviética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Permite a comunicação a longas distâncias e o acesso a informações em tempo real 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São usados para diversos fins, como a observação da Terra, previsão do tempo, navegação GPS, etc...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</p:txBody>
      </p:sp>
      <p:sp>
        <p:nvSpPr>
          <p:cNvPr id="60" name="CaixaDeTexto 59"/>
          <p:cNvSpPr txBox="1"/>
          <p:nvPr/>
        </p:nvSpPr>
        <p:spPr>
          <a:xfrm>
            <a:off x="6922135" y="1209675"/>
            <a:ext cx="14808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400" b="1" dirty="0"/>
              <a:t>Satélite</a:t>
            </a:r>
            <a:endParaRPr lang="pt-BR" sz="2400" b="1" dirty="0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357505" y="2245360"/>
            <a:ext cx="5751830" cy="3351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Sistemas de comunicação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6" name="Espaço Reservado para Conteúdo 25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832485" y="2245360"/>
            <a:ext cx="10515600" cy="3363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Sistemas de comunicação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454660" y="1887220"/>
            <a:ext cx="6129655" cy="4302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Wi-Fi e Modem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396123" y="1982420"/>
            <a:ext cx="21194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Wi-Fi</a:t>
            </a:r>
            <a:endParaRPr lang="pt-BR" sz="2400" b="1" dirty="0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5917565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288290" y="2388235"/>
            <a:ext cx="4210050" cy="1556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Tecnologia de rede sem fio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Utiliza ondas de rádio para transmitir dados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CaixaDeTexto 59"/>
          <p:cNvSpPr txBox="1"/>
          <p:nvPr/>
        </p:nvSpPr>
        <p:spPr>
          <a:xfrm>
            <a:off x="6548003" y="1982420"/>
            <a:ext cx="21194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400" b="1" dirty="0"/>
              <a:t>Modem</a:t>
            </a:r>
            <a:endParaRPr lang="pt-BR" sz="2400" b="1" dirty="0"/>
          </a:p>
        </p:txBody>
      </p:sp>
      <p:sp>
        <p:nvSpPr>
          <p:cNvPr id="6" name="Espaço Reservado para Conteúdo 2"/>
          <p:cNvSpPr>
            <a:spLocks noGrp="1"/>
          </p:cNvSpPr>
          <p:nvPr/>
        </p:nvSpPr>
        <p:spPr>
          <a:xfrm>
            <a:off x="6339840" y="2573020"/>
            <a:ext cx="4250690" cy="3499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Permite a conexão à internet de banda larga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Repassa sinais recebidos da operadora de internet para um formato mais entedível para dispositivos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00" name="Imagem 99"/>
          <p:cNvPicPr/>
          <p:nvPr/>
        </p:nvPicPr>
        <p:blipFill>
          <a:blip r:embed="rId9"/>
          <a:stretch>
            <a:fillRect/>
          </a:stretch>
        </p:blipFill>
        <p:spPr>
          <a:xfrm>
            <a:off x="5461000" y="3429000"/>
            <a:ext cx="1270000" cy="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Imagem 100"/>
          <p:cNvPicPr/>
          <p:nvPr/>
        </p:nvPicPr>
        <p:blipFill>
          <a:blip r:embed="rId9"/>
          <a:stretch>
            <a:fillRect/>
          </a:stretch>
        </p:blipFill>
        <p:spPr>
          <a:xfrm>
            <a:off x="6096000" y="3429000"/>
            <a:ext cx="0" cy="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Espaço Reservado para Conteúdo 7"/>
          <p:cNvPicPr>
            <a:picLocks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522605" y="4008120"/>
            <a:ext cx="3804285" cy="2157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Wi-Fi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355080" y="1147445"/>
            <a:ext cx="0" cy="524827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128905" y="2055495"/>
            <a:ext cx="5990590" cy="3246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 b="1">
                <a:solidFill>
                  <a:schemeClr val="tx1"/>
                </a:solidFill>
                <a:latin typeface="+mn-lt"/>
                <a:cs typeface="+mn-lt"/>
              </a:rPr>
              <a:t>Mobilidade</a:t>
            </a: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: Voce pode se mover livremente enquanto acessa a internet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 b="1">
                <a:solidFill>
                  <a:schemeClr val="tx1"/>
                </a:solidFill>
                <a:latin typeface="+mn-lt"/>
                <a:cs typeface="+mn-lt"/>
              </a:rPr>
              <a:t>Múltipla conexão</a:t>
            </a: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: Permite a conexão de vários dispositivos ao mesmo tempo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 b="1">
                <a:solidFill>
                  <a:schemeClr val="tx1"/>
                </a:solidFill>
                <a:latin typeface="+mn-lt"/>
                <a:cs typeface="+mn-lt"/>
              </a:rPr>
              <a:t>Conexão segura</a:t>
            </a:r>
            <a:r>
              <a:rPr lang="pt-BR" altLang="en-US" sz="1800">
                <a:solidFill>
                  <a:schemeClr val="tx1"/>
                </a:solidFill>
                <a:latin typeface="+mn-lt"/>
                <a:cs typeface="+mn-lt"/>
              </a:rPr>
              <a:t>: Como o WI-FI pode ser protegido por senha, isso dá ao usuário mais segurança</a:t>
            </a: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  <a:p>
            <a:pPr>
              <a:buFont typeface="Arial" panose="020B0604020202020204" pitchFamily="34" charset="0"/>
            </a:pPr>
            <a:endParaRPr lang="pt-BR" altLang="en-US" sz="1800">
              <a:solidFill>
                <a:schemeClr val="tx1"/>
              </a:solidFill>
              <a:latin typeface="+mn-lt"/>
              <a:cs typeface="+mn-lt"/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sz="half" idx="1"/>
          </p:nvPr>
        </p:nvPicPr>
        <p:blipFill>
          <a:blip r:embed="rId9"/>
          <a:stretch>
            <a:fillRect/>
          </a:stretch>
        </p:blipFill>
        <p:spPr>
          <a:xfrm>
            <a:off x="7367905" y="2075180"/>
            <a:ext cx="3513455" cy="3524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2441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47556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Wi-Fi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6581775" y="2203450"/>
            <a:ext cx="3456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Wi-Fi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6483985" y="2853690"/>
            <a:ext cx="561022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Espectro alargado por salto de frequência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Hedy Lamarr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IEEE 802.11 - 1997</a:t>
            </a: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Espaço Reservado para Conteúdo 2"/>
          <p:cNvPicPr>
            <a:picLocks noChangeAspect="1"/>
          </p:cNvPicPr>
          <p:nvPr>
            <p:ph sz="half" idx="2"/>
          </p:nvPr>
        </p:nvPicPr>
        <p:blipFill>
          <a:blip r:embed="rId9"/>
          <a:stretch>
            <a:fillRect/>
          </a:stretch>
        </p:blipFill>
        <p:spPr>
          <a:xfrm>
            <a:off x="621665" y="2322830"/>
            <a:ext cx="4272280" cy="3253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m 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2663" y="2395663"/>
            <a:ext cx="2066674" cy="2066674"/>
          </a:xfrm>
          <a:prstGeom prst="rect">
            <a:avLst/>
          </a:prstGeom>
        </p:spPr>
      </p:pic>
      <p:sp>
        <p:nvSpPr>
          <p:cNvPr id="4" name="Retângulo 3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9" name="Retângulo 8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  <p:sndAc>
          <p:stSnd>
            <p:snd r:embed="rId2" name="click.wav"/>
          </p:stSnd>
        </p:sndAc>
      </p:transition>
    </mc:Choice>
    <mc:Fallback>
      <p:transition spd="slow" advClick="0" advTm="0">
        <p:fade/>
        <p:sndAc>
          <p:stSnd>
            <p:snd r:embed="rId2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7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395497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21521" y="1435460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Wi-Fi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" y="1492885"/>
            <a:ext cx="240665" cy="240665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63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4615180" y="1915160"/>
            <a:ext cx="0" cy="524827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187960" y="2103755"/>
            <a:ext cx="5055235" cy="14611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Evolução rápida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Um novo nível de WI-FI</a:t>
            </a:r>
            <a:endParaRPr lang="pt-BR" altLang="en-US" sz="18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5088890" y="2051050"/>
            <a:ext cx="6737350" cy="1774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2441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47556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MODEM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6483985" y="1816735"/>
            <a:ext cx="3456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MODEM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6483985" y="2430780"/>
            <a:ext cx="561022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Primeiro </a:t>
            </a:r>
            <a:r>
              <a:rPr lang="pt-BR" dirty="0">
                <a:solidFill>
                  <a:schemeClr val="tx1"/>
                </a:solidFill>
              </a:rPr>
              <a:t>modem com 110 bps - 1958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Evolução </a:t>
            </a:r>
            <a:r>
              <a:rPr lang="pt-BR" dirty="0">
                <a:solidFill>
                  <a:schemeClr val="tx1"/>
                </a:solidFill>
              </a:rPr>
              <a:t>lenta até a década de 1990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Modulação</a:t>
            </a:r>
            <a:r>
              <a:rPr lang="pt-BR" dirty="0">
                <a:solidFill>
                  <a:schemeClr val="tx1"/>
                </a:solidFill>
              </a:rPr>
              <a:t>: digital - analógico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Demodulação</a:t>
            </a:r>
            <a:r>
              <a:rPr lang="pt-BR" dirty="0">
                <a:solidFill>
                  <a:schemeClr val="tx1"/>
                </a:solidFill>
              </a:rPr>
              <a:t>: analógico - digital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Síncrono</a:t>
            </a:r>
            <a:r>
              <a:rPr lang="pt-BR" dirty="0">
                <a:solidFill>
                  <a:schemeClr val="tx1"/>
                </a:solidFill>
              </a:rPr>
              <a:t>: Utiliza o clock para sincronizar o transmissor e o receptor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tx1"/>
                </a:solidFill>
              </a:rPr>
              <a:t>Assíncrono</a:t>
            </a:r>
            <a:r>
              <a:rPr lang="pt-BR" dirty="0">
                <a:solidFill>
                  <a:schemeClr val="tx1"/>
                </a:solidFill>
              </a:rPr>
              <a:t>: Transmissão de sinais por terminais do tipo TTY</a:t>
            </a: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729615" y="2787015"/>
            <a:ext cx="4424680" cy="2485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Velocidade de transmissão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87843" y="236088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Velocidade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187845" y="2768622"/>
            <a:ext cx="5729623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pt-BR" dirty="0">
                <a:solidFill>
                  <a:schemeClr val="tx1"/>
                </a:solidFill>
              </a:rPr>
              <a:t>Uma característica importante é como são transmitidas as informações. Sendo estas, medidas por bits por segundos (bps). Velocidade mais comuns:</a:t>
            </a:r>
            <a:endParaRPr lang="pt-BR" dirty="0">
              <a:solidFill>
                <a:schemeClr val="tx1"/>
              </a:solidFill>
            </a:endParaRPr>
          </a:p>
          <a:p>
            <a:pPr indent="0" algn="just">
              <a:buNone/>
            </a:pPr>
            <a:endParaRPr lang="pt-BR" sz="14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KBPS: Milhares de bits por segundo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MBPS: Milhões de bits por segundo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GBPS: Bilhões de bits por segundo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Espaço Reservado para Conteúdo 2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861810" y="2513330"/>
            <a:ext cx="4124960" cy="3060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Tipos de redes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238885" y="2485390"/>
            <a:ext cx="7683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PAN</a:t>
            </a:r>
            <a:endParaRPr lang="pt-B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aixaDeTexto 59"/>
          <p:cNvSpPr txBox="1"/>
          <p:nvPr/>
        </p:nvSpPr>
        <p:spPr>
          <a:xfrm>
            <a:off x="3714115" y="2484755"/>
            <a:ext cx="8083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LAN</a:t>
            </a:r>
            <a:endParaRPr lang="pt-B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CaixaDeTexto 59"/>
          <p:cNvSpPr txBox="1"/>
          <p:nvPr/>
        </p:nvSpPr>
        <p:spPr>
          <a:xfrm>
            <a:off x="6113780" y="2485390"/>
            <a:ext cx="12814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</a:t>
            </a:r>
            <a:endParaRPr lang="pt-B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CaixaDeTexto 59"/>
          <p:cNvSpPr txBox="1"/>
          <p:nvPr/>
        </p:nvSpPr>
        <p:spPr>
          <a:xfrm>
            <a:off x="9528810" y="2600960"/>
            <a:ext cx="8572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WAN</a:t>
            </a:r>
            <a:endParaRPr lang="pt-B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0" name="Espaço Reservado para Conteúdo 99"/>
          <p:cNvPicPr/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187960" y="3258185"/>
            <a:ext cx="2285365" cy="22459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Imagem 100"/>
          <p:cNvPicPr/>
          <p:nvPr/>
        </p:nvPicPr>
        <p:blipFill>
          <a:blip r:embed="rId10"/>
          <a:stretch>
            <a:fillRect/>
          </a:stretch>
        </p:blipFill>
        <p:spPr>
          <a:xfrm>
            <a:off x="2818130" y="3258185"/>
            <a:ext cx="2600325" cy="2282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Imagem 101"/>
          <p:cNvPicPr/>
          <p:nvPr/>
        </p:nvPicPr>
        <p:blipFill>
          <a:blip r:embed="rId11"/>
          <a:stretch>
            <a:fillRect/>
          </a:stretch>
        </p:blipFill>
        <p:spPr>
          <a:xfrm>
            <a:off x="5276215" y="3277235"/>
            <a:ext cx="2798445" cy="197866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34" name="Conector Reto 33"/>
          <p:cNvCxnSpPr/>
          <p:nvPr/>
        </p:nvCxnSpPr>
        <p:spPr>
          <a:xfrm>
            <a:off x="8074660" y="2528203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Imagem 102"/>
          <p:cNvPicPr/>
          <p:nvPr/>
        </p:nvPicPr>
        <p:blipFill>
          <a:blip r:embed="rId12"/>
          <a:stretch>
            <a:fillRect/>
          </a:stretch>
        </p:blipFill>
        <p:spPr>
          <a:xfrm>
            <a:off x="8416925" y="3114040"/>
            <a:ext cx="2886075" cy="21424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8" name="CaixaDeTexto 62"/>
          <p:cNvSpPr txBox="1"/>
          <p:nvPr/>
        </p:nvSpPr>
        <p:spPr>
          <a:xfrm>
            <a:off x="6562725" y="1233170"/>
            <a:ext cx="44246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/>
            <a:r>
              <a:rPr lang="pt-BR" sz="2000" b="1" dirty="0">
                <a:solidFill>
                  <a:schemeClr val="tx1"/>
                </a:solidFill>
              </a:rPr>
              <a:t>Podemos classificar as redes quanto a sua dispersão geográfica</a:t>
            </a:r>
            <a:endParaRPr lang="pt-BR" sz="2000" b="1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2880995" y="2337703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/>
        </p:nvCxnSpPr>
        <p:spPr>
          <a:xfrm>
            <a:off x="5276215" y="252756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Cabo coaxial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80223" y="1895425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Cabo coaxial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1" name="CaixaDeTexto 60"/>
          <p:cNvSpPr txBox="1"/>
          <p:nvPr/>
        </p:nvSpPr>
        <p:spPr>
          <a:xfrm>
            <a:off x="288436" y="400912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Vantagens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128790" y="2215537"/>
            <a:ext cx="5729623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Núcleo condutor central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Revestimento isolante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Condutor externo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Capa plástica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654165" y="2215783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60"/>
          <p:cNvSpPr txBox="1"/>
          <p:nvPr/>
        </p:nvSpPr>
        <p:spPr>
          <a:xfrm>
            <a:off x="3641871" y="400912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>
                <a:solidFill>
                  <a:schemeClr val="tx1"/>
                </a:solidFill>
              </a:rPr>
              <a:t>Desvantagens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27" name="CaixaDeTexto 62"/>
          <p:cNvSpPr txBox="1"/>
          <p:nvPr/>
        </p:nvSpPr>
        <p:spPr>
          <a:xfrm>
            <a:off x="137795" y="4408170"/>
            <a:ext cx="305498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Longa transmissão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Resistentes a interferências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Durabilidade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CaixaDeTexto 62"/>
          <p:cNvSpPr txBox="1"/>
          <p:nvPr/>
        </p:nvSpPr>
        <p:spPr>
          <a:xfrm>
            <a:off x="3371215" y="4557395"/>
            <a:ext cx="298005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Limite de banda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Dificuldade de instalações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654165" y="2293620"/>
            <a:ext cx="5064760" cy="3452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Cabo coaxial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80223" y="1895425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Aplicações</a:t>
            </a:r>
            <a:endParaRPr lang="pt-BR" sz="2000" b="1" dirty="0"/>
          </a:p>
        </p:txBody>
      </p:sp>
      <p:sp>
        <p:nvSpPr>
          <p:cNvPr id="61" name="CaixaDeTexto 60"/>
          <p:cNvSpPr txBox="1"/>
          <p:nvPr/>
        </p:nvSpPr>
        <p:spPr>
          <a:xfrm>
            <a:off x="288436" y="372591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Hoje</a:t>
            </a:r>
            <a:endParaRPr lang="pt-BR" sz="2000" b="1" dirty="0"/>
          </a:p>
        </p:txBody>
      </p:sp>
      <p:sp>
        <p:nvSpPr>
          <p:cNvPr id="63" name="CaixaDeTexto 62"/>
          <p:cNvSpPr txBox="1"/>
          <p:nvPr/>
        </p:nvSpPr>
        <p:spPr>
          <a:xfrm>
            <a:off x="128790" y="2215537"/>
            <a:ext cx="5729623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Área televisiva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Redes de computadores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Sistema de antena</a:t>
            </a:r>
            <a:endParaRPr lang="pt-BR" dirty="0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654165" y="2215783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62"/>
          <p:cNvSpPr txBox="1"/>
          <p:nvPr/>
        </p:nvSpPr>
        <p:spPr>
          <a:xfrm>
            <a:off x="201930" y="4176395"/>
            <a:ext cx="421195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Ainda é utilizado, mas perdeu mercado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Substituído por tecnologias mais novas (fibra óptica)</a:t>
            </a:r>
            <a:endParaRPr lang="pt-BR" dirty="0"/>
          </a:p>
        </p:txBody>
      </p:sp>
      <p:pic>
        <p:nvPicPr>
          <p:cNvPr id="100" name="Espaço Reservado para Conteúdo 99"/>
          <p:cNvPicPr/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7145655" y="2432685"/>
            <a:ext cx="3952875" cy="30086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 trançado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87843" y="212974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Par trançado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1" name="CaixaDeTexto 60"/>
          <p:cNvSpPr txBox="1"/>
          <p:nvPr/>
        </p:nvSpPr>
        <p:spPr>
          <a:xfrm>
            <a:off x="288436" y="400912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Vantagens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63" name="CaixaDeTexto 62"/>
          <p:cNvSpPr txBox="1"/>
          <p:nvPr/>
        </p:nvSpPr>
        <p:spPr>
          <a:xfrm>
            <a:off x="128790" y="2528592"/>
            <a:ext cx="5729623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Formados por condutores de cobre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Revestimento de plástico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Trançados juntos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221095" y="2697480"/>
            <a:ext cx="5970905" cy="2620010"/>
          </a:xfrm>
          <a:prstGeom prst="rect">
            <a:avLst/>
          </a:prstGeom>
        </p:spPr>
      </p:pic>
      <p:sp>
        <p:nvSpPr>
          <p:cNvPr id="26" name="CaixaDeTexto 60"/>
          <p:cNvSpPr txBox="1"/>
          <p:nvPr/>
        </p:nvSpPr>
        <p:spPr>
          <a:xfrm>
            <a:off x="3192926" y="400912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>
                <a:solidFill>
                  <a:schemeClr val="tx1"/>
                </a:solidFill>
              </a:rPr>
              <a:t>Desvantagens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27" name="CaixaDeTexto 62"/>
          <p:cNvSpPr txBox="1"/>
          <p:nvPr/>
        </p:nvSpPr>
        <p:spPr>
          <a:xfrm>
            <a:off x="137795" y="4408170"/>
            <a:ext cx="296926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Custo-benfício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Fáceis de instalar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Alta velocidade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Flexibilidade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CaixaDeTexto 62"/>
          <p:cNvSpPr txBox="1"/>
          <p:nvPr/>
        </p:nvSpPr>
        <p:spPr>
          <a:xfrm>
            <a:off x="3192780" y="4521200"/>
            <a:ext cx="27247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Limite de distância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Quebráveis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Segurança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 trançado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187843" y="212974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Aplicações</a:t>
            </a:r>
            <a:endParaRPr lang="pt-BR" sz="2000" b="1" dirty="0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CaixaDeTexto 60"/>
          <p:cNvSpPr txBox="1"/>
          <p:nvPr/>
        </p:nvSpPr>
        <p:spPr>
          <a:xfrm>
            <a:off x="3438671" y="2128258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Hoje</a:t>
            </a:r>
            <a:endParaRPr lang="pt-BR" sz="2000" b="1" dirty="0"/>
          </a:p>
        </p:txBody>
      </p:sp>
      <p:sp>
        <p:nvSpPr>
          <p:cNvPr id="27" name="CaixaDeTexto 62"/>
          <p:cNvSpPr txBox="1"/>
          <p:nvPr/>
        </p:nvSpPr>
        <p:spPr>
          <a:xfrm>
            <a:off x="245110" y="2528570"/>
            <a:ext cx="296926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Redes de computadores (LANs)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Linhas telefônicas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Sistema de segurança</a:t>
            </a:r>
            <a:endParaRPr lang="pt-BR" dirty="0"/>
          </a:p>
        </p:txBody>
      </p:sp>
      <p:sp>
        <p:nvSpPr>
          <p:cNvPr id="28" name="CaixaDeTexto 62"/>
          <p:cNvSpPr txBox="1"/>
          <p:nvPr/>
        </p:nvSpPr>
        <p:spPr>
          <a:xfrm>
            <a:off x="3246120" y="2567940"/>
            <a:ext cx="31515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É forte no mercado hoje em dia principalmente pela sua facilidade de instalação, custo e compatibilidade</a:t>
            </a:r>
            <a:endParaRPr lang="pt-BR" dirty="0"/>
          </a:p>
        </p:txBody>
      </p:sp>
      <p:cxnSp>
        <p:nvCxnSpPr>
          <p:cNvPr id="3" name="Conector Reto 2"/>
          <p:cNvCxnSpPr/>
          <p:nvPr/>
        </p:nvCxnSpPr>
        <p:spPr>
          <a:xfrm>
            <a:off x="3214370" y="236119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Espaço Reservado para Conteúdo 100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7185660" y="2128520"/>
            <a:ext cx="3555365" cy="308356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73" name="Conector Reto 72"/>
          <p:cNvCxnSpPr/>
          <p:nvPr/>
        </p:nvCxnSpPr>
        <p:spPr>
          <a:xfrm>
            <a:off x="6445885" y="213005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Fibra óptica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288173" y="212974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Fibra óptica</a:t>
            </a:r>
            <a:endParaRPr lang="pt-BR" sz="2000" b="1" dirty="0"/>
          </a:p>
        </p:txBody>
      </p:sp>
      <p:sp>
        <p:nvSpPr>
          <p:cNvPr id="63" name="CaixaDeTexto 62"/>
          <p:cNvSpPr txBox="1"/>
          <p:nvPr/>
        </p:nvSpPr>
        <p:spPr>
          <a:xfrm>
            <a:off x="128790" y="2528592"/>
            <a:ext cx="5729623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Utiliza a luz para carregar dados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Primeira fibra óptica em 1970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Atua por reflexão e refração</a:t>
            </a:r>
            <a:endParaRPr lang="pt-BR" dirty="0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814820" y="2353945"/>
            <a:ext cx="4324350" cy="3505200"/>
          </a:xfrm>
          <a:prstGeom prst="rect">
            <a:avLst/>
          </a:prstGeom>
        </p:spPr>
      </p:pic>
      <p:sp>
        <p:nvSpPr>
          <p:cNvPr id="4" name="CaixaDeTexto 62"/>
          <p:cNvSpPr txBox="1"/>
          <p:nvPr/>
        </p:nvSpPr>
        <p:spPr>
          <a:xfrm>
            <a:off x="187845" y="4265317"/>
            <a:ext cx="5729623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Núcleo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Casca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Revestimento primário</a:t>
            </a:r>
            <a:endParaRPr lang="pt-BR" dirty="0"/>
          </a:p>
        </p:txBody>
      </p:sp>
      <p:sp>
        <p:nvSpPr>
          <p:cNvPr id="6" name="CaixaDeTexto 59"/>
          <p:cNvSpPr txBox="1"/>
          <p:nvPr/>
        </p:nvSpPr>
        <p:spPr>
          <a:xfrm>
            <a:off x="396123" y="388742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Estrutura</a:t>
            </a:r>
            <a:endParaRPr lang="pt-BR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Fibra óptica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396123" y="212847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Monomodo</a:t>
            </a:r>
            <a:endParaRPr lang="pt-BR" sz="2000" b="1" dirty="0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5917565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/>
        </p:nvSpPr>
        <p:spPr>
          <a:xfrm>
            <a:off x="288290" y="2666365"/>
            <a:ext cx="4250690" cy="3499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Apenas um feixe de luz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Núcleo menor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Casca mais grossa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Mais caros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Maiores distâncias</a:t>
            </a:r>
            <a:endParaRPr lang="pt-BR" altLang="en-US" sz="1800">
              <a:solidFill>
                <a:schemeClr val="tx1"/>
              </a:solidFill>
            </a:endParaRPr>
          </a:p>
        </p:txBody>
      </p:sp>
      <p:sp>
        <p:nvSpPr>
          <p:cNvPr id="5" name="CaixaDeTexto 59"/>
          <p:cNvSpPr txBox="1"/>
          <p:nvPr/>
        </p:nvSpPr>
        <p:spPr>
          <a:xfrm>
            <a:off x="6548003" y="2128470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Multimodo</a:t>
            </a:r>
            <a:endParaRPr lang="pt-BR" sz="2000" b="1" dirty="0"/>
          </a:p>
        </p:txBody>
      </p:sp>
      <p:sp>
        <p:nvSpPr>
          <p:cNvPr id="6" name="Espaço Reservado para Conteúdo 2"/>
          <p:cNvSpPr>
            <a:spLocks noGrp="1"/>
          </p:cNvSpPr>
          <p:nvPr/>
        </p:nvSpPr>
        <p:spPr>
          <a:xfrm>
            <a:off x="6490335" y="2666365"/>
            <a:ext cx="4250690" cy="3499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charset="0"/>
                <a:ea typeface="+mn-ea"/>
                <a:cs typeface="Calibri Light" panose="020F030202020403020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charset="0"/>
                <a:ea typeface="+mn-ea"/>
                <a:cs typeface="Calibri Light" panose="020F030202020403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Vários feixes de luz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Núcleo maior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Casca mais fina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Mais baratos</a:t>
            </a:r>
            <a:endParaRPr lang="pt-BR" altLang="en-US" sz="18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 sz="1800">
                <a:solidFill>
                  <a:schemeClr val="tx1"/>
                </a:solidFill>
              </a:rPr>
              <a:t>Menores distâncias</a:t>
            </a:r>
            <a:endParaRPr lang="pt-BR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arredondado 28"/>
          <p:cNvSpPr/>
          <p:nvPr/>
        </p:nvSpPr>
        <p:spPr>
          <a:xfrm>
            <a:off x="4550028" y="2426791"/>
            <a:ext cx="82949" cy="82949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arredondado 29"/>
          <p:cNvSpPr>
            <a:spLocks noChangeAspect="1"/>
          </p:cNvSpPr>
          <p:nvPr/>
        </p:nvSpPr>
        <p:spPr>
          <a:xfrm>
            <a:off x="6162164" y="2464021"/>
            <a:ext cx="45719" cy="45719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arredondado 32"/>
          <p:cNvSpPr>
            <a:spLocks noChangeAspect="1"/>
          </p:cNvSpPr>
          <p:nvPr/>
        </p:nvSpPr>
        <p:spPr>
          <a:xfrm>
            <a:off x="5597991" y="2905042"/>
            <a:ext cx="45719" cy="45719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 arredondado 34"/>
          <p:cNvSpPr>
            <a:spLocks noChangeAspect="1"/>
          </p:cNvSpPr>
          <p:nvPr/>
        </p:nvSpPr>
        <p:spPr>
          <a:xfrm>
            <a:off x="7114594" y="2302679"/>
            <a:ext cx="55978" cy="55978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arredondado 1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arredondado 7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áfico 12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7" name="Gráfico 16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0528" y="43846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2" name="Gráfico 21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6" name="Agrupar 25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8" name="Imagem 27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31" name="Retângulo arredondado 30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/>
          <p:cNvSpPr txBox="1"/>
          <p:nvPr/>
        </p:nvSpPr>
        <p:spPr>
          <a:xfrm>
            <a:off x="3189605" y="3655695"/>
            <a:ext cx="3011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Equipamentos de telecomunicações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4" name="Gráfico 33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36" name="Imagem 3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40" name="Retângulo arredondado 39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CaixaDeTexto 41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Retângulo arredondado 42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Retângulo 44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7" name="Retângulo 46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" name="Agrupar 4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2" name="Retângulo 11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0">
        <p159:morph option="byObject"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2441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47556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Fibra óptica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sz="half" idx="1"/>
          </p:nvPr>
        </p:nvPicPr>
        <p:blipFill>
          <a:blip r:embed="rId9"/>
          <a:stretch>
            <a:fillRect/>
          </a:stretch>
        </p:blipFill>
        <p:spPr>
          <a:xfrm>
            <a:off x="2469515" y="4017010"/>
            <a:ext cx="7240905" cy="1821815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ChangeAspect="1"/>
          </p:cNvPicPr>
          <p:nvPr>
            <p:ph sz="half" idx="2"/>
          </p:nvPr>
        </p:nvPicPr>
        <p:blipFill>
          <a:blip r:embed="rId10"/>
          <a:stretch>
            <a:fillRect/>
          </a:stretch>
        </p:blipFill>
        <p:spPr>
          <a:xfrm>
            <a:off x="2522220" y="1936115"/>
            <a:ext cx="7148195" cy="1827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2441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47556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Fibra óptica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ângulo 45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CaixaDeTexto 62"/>
          <p:cNvSpPr txBox="1"/>
          <p:nvPr/>
        </p:nvSpPr>
        <p:spPr>
          <a:xfrm>
            <a:off x="3112770" y="2853690"/>
            <a:ext cx="292100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Frágeis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Caros</a:t>
            </a:r>
            <a:endParaRPr lang="pt-BR" dirty="0"/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26" name="CaixaDeTexto 60"/>
          <p:cNvSpPr txBox="1"/>
          <p:nvPr/>
        </p:nvSpPr>
        <p:spPr>
          <a:xfrm>
            <a:off x="3333261" y="2447663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Desvantagens</a:t>
            </a:r>
            <a:endParaRPr lang="pt-BR" sz="2000" b="1" dirty="0"/>
          </a:p>
        </p:txBody>
      </p:sp>
      <p:sp>
        <p:nvSpPr>
          <p:cNvPr id="61" name="CaixaDeTexto 60"/>
          <p:cNvSpPr txBox="1"/>
          <p:nvPr/>
        </p:nvSpPr>
        <p:spPr>
          <a:xfrm>
            <a:off x="188106" y="2447663"/>
            <a:ext cx="21194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Vantagens</a:t>
            </a:r>
            <a:endParaRPr lang="pt-BR" sz="2000" b="1" dirty="0"/>
          </a:p>
        </p:txBody>
      </p:sp>
      <p:sp>
        <p:nvSpPr>
          <p:cNvPr id="27" name="CaixaDeTexto 62"/>
          <p:cNvSpPr txBox="1"/>
          <p:nvPr/>
        </p:nvSpPr>
        <p:spPr>
          <a:xfrm>
            <a:off x="113665" y="2858770"/>
            <a:ext cx="290131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Banda larga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Imune a interferências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Leves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Pouca perda de sinal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Seguros</a:t>
            </a:r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3052445" y="2204353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59"/>
          <p:cNvSpPr txBox="1"/>
          <p:nvPr/>
        </p:nvSpPr>
        <p:spPr>
          <a:xfrm>
            <a:off x="6340475" y="2447925"/>
            <a:ext cx="3456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Aplicações</a:t>
            </a:r>
            <a:endParaRPr lang="pt-BR" sz="2000" b="1" dirty="0"/>
          </a:p>
        </p:txBody>
      </p:sp>
      <p:sp>
        <p:nvSpPr>
          <p:cNvPr id="8" name="CaixaDeTexto 62"/>
          <p:cNvSpPr txBox="1"/>
          <p:nvPr/>
        </p:nvSpPr>
        <p:spPr>
          <a:xfrm>
            <a:off x="6340475" y="3008630"/>
            <a:ext cx="238887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>
                <a:sym typeface="+mn-ea"/>
              </a:rPr>
              <a:t>Rede telefônica</a:t>
            </a:r>
            <a:endParaRPr lang="pt-BR" altLang="en-US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>
                <a:sym typeface="+mn-ea"/>
              </a:rPr>
              <a:t>Internet</a:t>
            </a:r>
            <a:endParaRPr lang="pt-BR" altLang="en-US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>
                <a:sym typeface="+mn-ea"/>
              </a:rPr>
              <a:t>Cabos submarinos</a:t>
            </a:r>
            <a:endParaRPr lang="pt-BR" altLang="en-US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>
                <a:sym typeface="+mn-ea"/>
              </a:rPr>
              <a:t>Televisão a cabo</a:t>
            </a:r>
            <a:endParaRPr lang="pt-BR" altLang="en-US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>
                <a:sym typeface="+mn-ea"/>
              </a:rPr>
              <a:t>Sensores</a:t>
            </a:r>
            <a:endParaRPr lang="pt-BR" altLang="en-US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29" name="CaixaDeTexto 62"/>
          <p:cNvSpPr txBox="1"/>
          <p:nvPr/>
        </p:nvSpPr>
        <p:spPr>
          <a:xfrm>
            <a:off x="8953500" y="3008630"/>
            <a:ext cx="278892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Muito em alta atualmente</a:t>
            </a:r>
            <a:endParaRPr lang="pt-BR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Ecológico</a:t>
            </a:r>
            <a:endParaRPr lang="pt-BR" dirty="0"/>
          </a:p>
        </p:txBody>
      </p:sp>
      <p:sp>
        <p:nvSpPr>
          <p:cNvPr id="30" name="CaixaDeTexto 59"/>
          <p:cNvSpPr txBox="1"/>
          <p:nvPr/>
        </p:nvSpPr>
        <p:spPr>
          <a:xfrm>
            <a:off x="8871585" y="2454910"/>
            <a:ext cx="3456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Mercado</a:t>
            </a:r>
            <a:endParaRPr lang="pt-BR" sz="2000" b="1" dirty="0"/>
          </a:p>
        </p:txBody>
      </p:sp>
      <p:cxnSp>
        <p:nvCxnSpPr>
          <p:cNvPr id="31" name="Conector Reto 30"/>
          <p:cNvCxnSpPr/>
          <p:nvPr/>
        </p:nvCxnSpPr>
        <p:spPr>
          <a:xfrm>
            <a:off x="873506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/>
          <p:cNvSpPr txBox="1"/>
          <p:nvPr/>
        </p:nvSpPr>
        <p:spPr>
          <a:xfrm>
            <a:off x="337070" y="1915817"/>
            <a:ext cx="5729623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 BBC News Brasil. Quando o wi-fi foi criado e o que o nome significa. BBC, May 2021.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 Thiago Henrique de Lima Bruno Lima de Souza, Matheus Menezes de Lima Silva.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A evolução das redes sem fio até achegada do wifi 6. ´ UNIBRA, 2021.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 Martin J. Van Der Burgt. Coaxial cables and applications. 2003.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Caixa de Texto 5"/>
          <p:cNvSpPr txBox="1"/>
          <p:nvPr/>
        </p:nvSpPr>
        <p:spPr>
          <a:xfrm>
            <a:off x="6440805" y="1922145"/>
            <a:ext cx="524002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/>
              <a:t>Behrouz A. Forouzan. Data Communications Networking (McGraw-Hill Forouzan Networking). McGraw-Hill Science/Engineering/Math, 2006.</a:t>
            </a:r>
            <a:endParaRPr lang="pt-BR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/>
              <a:t> Marketing Alctel Telecom. Mobilidade: entenda a importância das redes Wi-Fi. https://www.alctel.com.br/mobilidade-acima-de-tudo-entenda-a-importancia-das-redes-wi-fi/, March 2018. Accessed: 2023-4-23.</a:t>
            </a:r>
            <a:endParaRPr lang="pt-BR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/>
          <p:cNvSpPr txBox="1"/>
          <p:nvPr/>
        </p:nvSpPr>
        <p:spPr>
          <a:xfrm>
            <a:off x="337185" y="1915795"/>
            <a:ext cx="5772785" cy="4446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What are 802.11ac and 802.11ac wave 2. https://support.huawei.com/enterprise/en/doc/EDOC1100081215/3b2a4898/what-are-80211ac-and-80211ac-wave-2. Accessed: 2023-4-23.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MODEM.https://www2.pcs.usp.br/~labdig/pdffiles_2005/modem.pdf, 2005. Accessed: 2023-4-23.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Telecomunicações - saiba o que é - leia o artigo. https://www.mobilit.com.br/telecomunicacoes-o-que-e/, February 2021. Accessed: 2023-4-2</a:t>
            </a:r>
            <a:r>
              <a:rPr lang="pt-BR" sz="1600" dirty="0">
                <a:solidFill>
                  <a:schemeClr val="tx1"/>
                </a:solidFill>
              </a:rPr>
              <a:t>2.</a:t>
            </a:r>
            <a:endParaRPr lang="pt-BR" sz="1600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Caixa de Texto 5"/>
          <p:cNvSpPr txBox="1"/>
          <p:nvPr/>
        </p:nvSpPr>
        <p:spPr>
          <a:xfrm>
            <a:off x="6416675" y="1915795"/>
            <a:ext cx="5240020" cy="4107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/>
              <a:t>Ali Shaheen Tom Seymour. History of wireless communication. Clute Institute, 2011.</a:t>
            </a:r>
            <a:endParaRPr lang="pt-BR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en-US"/>
              <a:t>Marcelo Viana. Telégrafo anunciou a comunicação moderna. Folha de São Paulo, 2020.</a:t>
            </a:r>
            <a:endParaRPr lang="pt-BR" altLang="en-US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Felipe Paranhos. Evolução do modem. https://www.oficinadanet.com.br/post/11873-evolucao-do-modem, December 2013. Accessed: 2023-4-23.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Hayat Rezgui. An overview of optical fibers. 2021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/>
          <p:cNvSpPr txBox="1"/>
          <p:nvPr/>
        </p:nvSpPr>
        <p:spPr>
          <a:xfrm>
            <a:off x="337185" y="1915795"/>
            <a:ext cx="577278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Robert McNamara. The invention of the telegraph changed communication forever. https://www.thoughtco.com/the-invention-of-the-telegraph-1773842, No_x0002_vember 2007. Accessed: 2023-4-22.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 Canaltech. LAN, WLAN, MAN, WAN, PAN. https://canaltech.com.br/infra/lan-wlan-man-wan-pan-conheca-os-principais-tipos-de-redes/, May 2022. Accessed: 2023-4-22.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CaixaDeTexto 62"/>
          <p:cNvSpPr txBox="1"/>
          <p:nvPr/>
        </p:nvSpPr>
        <p:spPr>
          <a:xfrm>
            <a:off x="6087745" y="1915795"/>
            <a:ext cx="609854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 TR center - talking across the ocean. https://www.theodorerooseveltcenter.org/Blog/Item/Talking%20Across%20the%20Ocean. Accessed: 2023-5-1.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Radio. https://www.pcmag.com/encyclopedia/term/radio. Accessed: 2023-5-1.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How will fiber optics save the world? https://beyondtech.us/blogs/beyond-blog/how-fiber-optic-save-the-world, September2015. Accessed: 2023-5-1.</a:t>
            </a: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/>
          <p:cNvSpPr txBox="1"/>
          <p:nvPr/>
        </p:nvSpPr>
        <p:spPr>
          <a:xfrm>
            <a:off x="-35560" y="1915795"/>
            <a:ext cx="60991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Por Erika Rossetto. O que é lixo espacial, uma das maiores preocupações para a exploração do espaço. https://www.nationalgeographicbrasil.com/espaco/2022/09/o-que-e-lixo-espacial-uma-das-maiores-preocupacoes-para-a-exploracao-do-espaco,October 2022. Accessed: 2023-5-1.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Entenda a diferença entre as faixas AM e FM. http://jornalismo.ufsj.edu.br/site/sem-categoria/entenda-a-diferenca-entre-as-faixas-am-e-fm/,April 2015. Accessed: 2023-5-1.</a:t>
            </a: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CaixaDeTexto 62"/>
          <p:cNvSpPr txBox="1"/>
          <p:nvPr/>
        </p:nvSpPr>
        <p:spPr>
          <a:xfrm>
            <a:off x="6122670" y="2027555"/>
            <a:ext cx="606933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Nir Kshetri. 1 blockchain’s roles in meeting key supply chain management objectives. Int. J. Inf. Manage., 39:80–89, 2018.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Júlio César de Oliveira Medeiros. Princípios de telecomunicações: Teoria e prática, volume 5. Editora Érica, São Paulo, 2009.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 Fiber optics: Road to an eco-friendly network. https://nexus-net.info/fiber-optics-road-to-an-eco-friendly-network/, May 2019. Accessed:2023-5-1.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8115935" y="164655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pt-B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7145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/>
          <p:cNvSpPr txBox="1"/>
          <p:nvPr/>
        </p:nvSpPr>
        <p:spPr>
          <a:xfrm>
            <a:off x="-35560" y="1915795"/>
            <a:ext cx="609917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O que é upload? aprenda agora mesmo a importância desse processo. https://blog.certto.com.br/o-que-e-upload-aprenda-agora/, May 2021. Accessed: 2023-5-1.</a:t>
            </a: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8115935" y="164655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pt-B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4"/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CaixaDeTexto 2"/>
          <p:cNvSpPr txBox="1"/>
          <p:nvPr/>
        </p:nvSpPr>
        <p:spPr>
          <a:xfrm>
            <a:off x="3317919" y="2775280"/>
            <a:ext cx="1506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solidFill>
                  <a:srgbClr val="4186F3"/>
                </a:solidFill>
              </a:rPr>
              <a:t>O</a:t>
            </a:r>
            <a:endParaRPr lang="pt-BR" sz="8000" b="1" dirty="0">
              <a:solidFill>
                <a:srgbClr val="4186F3"/>
              </a:solidFill>
            </a:endParaRPr>
          </a:p>
        </p:txBody>
      </p:sp>
      <p:sp>
        <p:nvSpPr>
          <p:cNvPr id="46" name="CaixaDeTexto 45"/>
          <p:cNvSpPr txBox="1"/>
          <p:nvPr/>
        </p:nvSpPr>
        <p:spPr>
          <a:xfrm>
            <a:off x="4090014" y="2775280"/>
            <a:ext cx="2413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solidFill>
                  <a:srgbClr val="F8BE45"/>
                </a:solidFill>
              </a:rPr>
              <a:t>BRI</a:t>
            </a:r>
            <a:endParaRPr lang="pt-BR" sz="8000" b="1" dirty="0">
              <a:solidFill>
                <a:srgbClr val="F8BE45"/>
              </a:solidFill>
            </a:endParaRPr>
          </a:p>
        </p:txBody>
      </p:sp>
      <p:sp>
        <p:nvSpPr>
          <p:cNvPr id="47" name="CaixaDeTexto 46"/>
          <p:cNvSpPr txBox="1"/>
          <p:nvPr/>
        </p:nvSpPr>
        <p:spPr>
          <a:xfrm>
            <a:off x="5576656" y="2775280"/>
            <a:ext cx="2413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solidFill>
                  <a:srgbClr val="FF0000"/>
                </a:solidFill>
              </a:rPr>
              <a:t>GA</a:t>
            </a:r>
            <a:endParaRPr lang="pt-BR" sz="8000" b="1" dirty="0">
              <a:solidFill>
                <a:srgbClr val="FF0000"/>
              </a:solidFill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6916664" y="2775280"/>
            <a:ext cx="2413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solidFill>
                  <a:srgbClr val="4EAB51"/>
                </a:solidFill>
              </a:rPr>
              <a:t>DO!</a:t>
            </a:r>
            <a:endParaRPr lang="pt-BR" sz="8000" b="1" dirty="0">
              <a:solidFill>
                <a:srgbClr val="4EAB51"/>
              </a:solidFill>
            </a:endParaRPr>
          </a:p>
        </p:txBody>
      </p:sp>
      <p:sp>
        <p:nvSpPr>
          <p:cNvPr id="49" name="Retângulo 48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 51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Retângulo 52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6" name="Imagem 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6908" y="2577588"/>
            <a:ext cx="1727361" cy="1727361"/>
          </a:xfrm>
          <a:prstGeom prst="rect">
            <a:avLst/>
          </a:prstGeom>
        </p:spPr>
      </p:pic>
      <p:pic>
        <p:nvPicPr>
          <p:cNvPr id="60" name="Imagem 5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19208" y="2577588"/>
            <a:ext cx="1727361" cy="17273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16667E-6 2.59259E-6 L -4.16667E-6 -0.07222 " pathEditMode="relative" rAng="0" ptsTypes="AA">
                                      <p:cBhvr>
                                        <p:cTn id="6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5E-6 2.59259E-6 L 5E-6 -0.07222 " pathEditMode="relative" rAng="0" ptsTypes="AA">
                                      <p:cBhvr>
                                        <p:cTn id="12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3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08333E-7 2.59259E-6 L -2.08333E-7 -0.07222 " pathEditMode="relative" rAng="0" ptsTypes="AA">
                                      <p:cBhvr>
                                        <p:cTn id="18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9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3.95833E-6 2.59259E-6 L 3.95833E-6 -0.07222 " pathEditMode="relative" rAng="0" ptsTypes="AA">
                                      <p:cBhvr>
                                        <p:cTn id="24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5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7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7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6" grpId="0"/>
      <p:bldP spid="47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>
          <a:xfrm>
            <a:off x="-5477" y="84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arredondado 37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Agrupar 74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39" name="Imagem 38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40" name="CaixaDeTexto 39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CaixaDeTexto 40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CaixaDeTexto 41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ângulo arredondado 42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4" name="Gráfico 43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45" name="Gráfico 44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46" name="Gráfico 45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47" name="Imagem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48" name="Gráfico 47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49" name="Agrupar 48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53" name="Imagem 52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54" name="Retângulo arredondado 53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CaixaDeTexto 54"/>
          <p:cNvSpPr txBox="1"/>
          <p:nvPr/>
        </p:nvSpPr>
        <p:spPr>
          <a:xfrm>
            <a:off x="3189779" y="3655523"/>
            <a:ext cx="2465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Digite o tema do trabalho aqui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6" name="Gráfico 55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57" name="Imagem 5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58" name="Retângulo arredondado 57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aixaDeTexto 58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Retângulo arredondado 59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Retângulo 61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Retângulo 62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63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64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Retângulo 65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66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68" name="Retângulo 67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14313" y="-22916"/>
            <a:ext cx="12186523" cy="6872796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arredondado 4"/>
          <p:cNvSpPr/>
          <p:nvPr/>
        </p:nvSpPr>
        <p:spPr>
          <a:xfrm>
            <a:off x="2732425" y="1544144"/>
            <a:ext cx="798479" cy="798479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>
            <a:spLocks noChangeAspect="1"/>
          </p:cNvSpPr>
          <p:nvPr/>
        </p:nvSpPr>
        <p:spPr>
          <a:xfrm>
            <a:off x="3647016" y="2603220"/>
            <a:ext cx="443604" cy="443604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arredondado 6"/>
          <p:cNvSpPr>
            <a:spLocks noChangeAspect="1"/>
          </p:cNvSpPr>
          <p:nvPr/>
        </p:nvSpPr>
        <p:spPr>
          <a:xfrm>
            <a:off x="3679797" y="2109061"/>
            <a:ext cx="378043" cy="378043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>
            <a:spLocks noChangeAspect="1"/>
          </p:cNvSpPr>
          <p:nvPr/>
        </p:nvSpPr>
        <p:spPr>
          <a:xfrm>
            <a:off x="4136046" y="1803369"/>
            <a:ext cx="252000" cy="252000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50">
        <p159:morph option="byObject"/>
      </p:transition>
    </mc:Choice>
    <mc:Fallback>
      <p:transition spd="med" advClick="0" advTm="5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Retângulo 46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Agrupar 42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6" name="Imagem 25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27" name="Retângulo arredondado 26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3189779" y="3655523"/>
            <a:ext cx="2465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Digite o tema do trabalho aqui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9" name="Gráfico 28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30" name="Imagem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31" name="Retângulo arredondado 30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tângulo arredondado 32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/>
          <p:cNvSpPr/>
          <p:nvPr/>
        </p:nvSpPr>
        <p:spPr>
          <a:xfrm>
            <a:off x="14313" y="-14796"/>
            <a:ext cx="12186523" cy="6872796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arredondado 4"/>
          <p:cNvSpPr/>
          <p:nvPr/>
        </p:nvSpPr>
        <p:spPr>
          <a:xfrm>
            <a:off x="3129807" y="2537398"/>
            <a:ext cx="180000" cy="180000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>
            <a:spLocks noChangeAspect="1"/>
          </p:cNvSpPr>
          <p:nvPr/>
        </p:nvSpPr>
        <p:spPr>
          <a:xfrm>
            <a:off x="3392566" y="2537398"/>
            <a:ext cx="180000" cy="180000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arredondado 6"/>
          <p:cNvSpPr>
            <a:spLocks noChangeAspect="1"/>
          </p:cNvSpPr>
          <p:nvPr/>
        </p:nvSpPr>
        <p:spPr>
          <a:xfrm>
            <a:off x="3655325" y="2537398"/>
            <a:ext cx="180000" cy="180000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>
            <a:spLocks noChangeAspect="1"/>
          </p:cNvSpPr>
          <p:nvPr/>
        </p:nvSpPr>
        <p:spPr>
          <a:xfrm>
            <a:off x="3918084" y="2537398"/>
            <a:ext cx="180000" cy="180000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0">
        <p159:morph option="byObject"/>
      </p:transition>
    </mc:Choice>
    <mc:Fallback>
      <p:transition spd="med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Retângulo 46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Agrupar 42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6" name="Imagem 25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27" name="Retângulo arredondado 26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3189779" y="3655523"/>
            <a:ext cx="2465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Digite o tema do trabalho aqui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9" name="Gráfico 28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30" name="Imagem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31" name="Retângulo arredondado 30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tângulo arredondado 32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/>
          <p:cNvSpPr/>
          <p:nvPr/>
        </p:nvSpPr>
        <p:spPr>
          <a:xfrm>
            <a:off x="16012" y="-21878"/>
            <a:ext cx="12186523" cy="6872796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arredondado 4"/>
          <p:cNvSpPr/>
          <p:nvPr/>
        </p:nvSpPr>
        <p:spPr>
          <a:xfrm>
            <a:off x="3026008" y="2004062"/>
            <a:ext cx="180000" cy="612000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/>
          <p:nvPr/>
        </p:nvSpPr>
        <p:spPr>
          <a:xfrm>
            <a:off x="3336235" y="2004062"/>
            <a:ext cx="180000" cy="972000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arredondado 6"/>
          <p:cNvSpPr/>
          <p:nvPr/>
        </p:nvSpPr>
        <p:spPr>
          <a:xfrm>
            <a:off x="3646462" y="1738886"/>
            <a:ext cx="180000" cy="684000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/>
          <p:nvPr/>
        </p:nvSpPr>
        <p:spPr>
          <a:xfrm>
            <a:off x="3956690" y="2004062"/>
            <a:ext cx="180000" cy="1152000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0">
        <p159:morph option="byObject"/>
      </p:transition>
    </mc:Choice>
    <mc:Fallback>
      <p:transition spd="med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ângulo arredondado 37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70" name="Agrupar 69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39" name="Imagem 38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40" name="CaixaDeTexto 39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CaixaDeTexto 40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CaixaDeTexto 41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tângulo arredondado 42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4" name="Gráfico 43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45" name="Gráfico 44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46" name="Gráfico 45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47" name="Imagem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48" name="Gráfico 47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49" name="Agrupar 48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53" name="Imagem 52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54" name="Retângulo arredondado 53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CaixaDeTexto 54"/>
          <p:cNvSpPr txBox="1"/>
          <p:nvPr/>
        </p:nvSpPr>
        <p:spPr>
          <a:xfrm>
            <a:off x="3189779" y="3655523"/>
            <a:ext cx="2465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Digite o tema do trabalho aqui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6" name="Gráfico 55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57" name="Imagem 5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58" name="Retângulo arredondado 57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aixaDeTexto 58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Retângulo arredondado 59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Retângulo 61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Retângulo 62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63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64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Retângulo 65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66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68" name="Retângulo 67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Retângulo 68"/>
          <p:cNvSpPr/>
          <p:nvPr/>
        </p:nvSpPr>
        <p:spPr>
          <a:xfrm>
            <a:off x="-5477" y="0"/>
            <a:ext cx="12186523" cy="6872796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arredondado 4"/>
          <p:cNvSpPr/>
          <p:nvPr/>
        </p:nvSpPr>
        <p:spPr>
          <a:xfrm>
            <a:off x="2996628" y="2179454"/>
            <a:ext cx="180000" cy="324000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/>
          <p:nvPr/>
        </p:nvSpPr>
        <p:spPr>
          <a:xfrm>
            <a:off x="3319347" y="2179454"/>
            <a:ext cx="180000" cy="648000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arredondado 6"/>
          <p:cNvSpPr/>
          <p:nvPr/>
        </p:nvSpPr>
        <p:spPr>
          <a:xfrm>
            <a:off x="3642066" y="1914278"/>
            <a:ext cx="180000" cy="1188000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/>
          <p:nvPr/>
        </p:nvSpPr>
        <p:spPr>
          <a:xfrm>
            <a:off x="3964785" y="2179454"/>
            <a:ext cx="180000" cy="468000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0">
        <p159:morph option="byObject"/>
      </p:transition>
    </mc:Choice>
    <mc:Fallback>
      <p:transition spd="med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7363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Retângulo 46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Agrupar 42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6" name="Imagem 25"/>
          <p:cNvPicPr>
            <a:picLocks noChangeAspect="1"/>
          </p:cNvPicPr>
          <p:nvPr/>
        </p:nvPicPr>
        <p:blipFill rotWithShape="1">
          <a:blip r:embed="rId10"/>
          <a:srcRect l="13007" t="31622" r="13525" b="33826"/>
          <a:stretch>
            <a:fillRect/>
          </a:stretch>
        </p:blipFill>
        <p:spPr>
          <a:xfrm>
            <a:off x="4418131" y="1966437"/>
            <a:ext cx="3378888" cy="1329378"/>
          </a:xfrm>
          <a:prstGeom prst="rect">
            <a:avLst/>
          </a:prstGeom>
        </p:spPr>
      </p:pic>
      <p:sp>
        <p:nvSpPr>
          <p:cNvPr id="27" name="Retângulo arredondado 26"/>
          <p:cNvSpPr>
            <a:spLocks noChangeAspect="1"/>
          </p:cNvSpPr>
          <p:nvPr/>
        </p:nvSpPr>
        <p:spPr>
          <a:xfrm>
            <a:off x="2742132" y="3618100"/>
            <a:ext cx="6732000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3189779" y="3655523"/>
            <a:ext cx="2465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Digite o tema do trabalho aqui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9" name="Gráfico 28" descr="Lupa com preenchimento sólido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91221" y="3701411"/>
            <a:ext cx="216000" cy="216000"/>
          </a:xfrm>
          <a:prstGeom prst="rect">
            <a:avLst/>
          </a:prstGeom>
        </p:spPr>
      </p:pic>
      <p:pic>
        <p:nvPicPr>
          <p:cNvPr id="30" name="Imagem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1712" y="3678261"/>
            <a:ext cx="183117" cy="261888"/>
          </a:xfrm>
          <a:prstGeom prst="rect">
            <a:avLst/>
          </a:prstGeom>
        </p:spPr>
      </p:pic>
      <p:sp>
        <p:nvSpPr>
          <p:cNvPr id="31" name="Retângulo arredondado 30"/>
          <p:cNvSpPr/>
          <p:nvPr/>
        </p:nvSpPr>
        <p:spPr>
          <a:xfrm>
            <a:off x="4538203" y="4437021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/>
          <p:cNvSpPr txBox="1"/>
          <p:nvPr/>
        </p:nvSpPr>
        <p:spPr>
          <a:xfrm>
            <a:off x="4550028" y="4462636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Pesquisa Google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tângulo arredondado 32"/>
          <p:cNvSpPr/>
          <p:nvPr/>
        </p:nvSpPr>
        <p:spPr>
          <a:xfrm>
            <a:off x="6196058" y="4432696"/>
            <a:ext cx="1476000" cy="396000"/>
          </a:xfrm>
          <a:prstGeom prst="roundRect">
            <a:avLst>
              <a:gd name="adj" fmla="val 68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6207883" y="4476807"/>
            <a:ext cx="146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Estou com sorte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/>
          <p:cNvSpPr/>
          <p:nvPr/>
        </p:nvSpPr>
        <p:spPr>
          <a:xfrm>
            <a:off x="0" y="-7398"/>
            <a:ext cx="12186523" cy="6872796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arredondado 4"/>
          <p:cNvSpPr/>
          <p:nvPr/>
        </p:nvSpPr>
        <p:spPr>
          <a:xfrm>
            <a:off x="2996151" y="2098017"/>
            <a:ext cx="180000" cy="1044000"/>
          </a:xfrm>
          <a:prstGeom prst="roundRect">
            <a:avLst>
              <a:gd name="adj" fmla="val 50000"/>
            </a:avLst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/>
          <p:nvPr/>
        </p:nvSpPr>
        <p:spPr>
          <a:xfrm>
            <a:off x="3326365" y="2098017"/>
            <a:ext cx="180000" cy="828000"/>
          </a:xfrm>
          <a:prstGeom prst="roundRect">
            <a:avLst>
              <a:gd name="adj" fmla="val 50000"/>
            </a:avLst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arredondado 6"/>
          <p:cNvSpPr/>
          <p:nvPr/>
        </p:nvSpPr>
        <p:spPr>
          <a:xfrm>
            <a:off x="3656579" y="1832841"/>
            <a:ext cx="180000" cy="612000"/>
          </a:xfrm>
          <a:prstGeom prst="roundRect">
            <a:avLst>
              <a:gd name="adj" fmla="val 50000"/>
            </a:avLst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/>
          <p:nvPr/>
        </p:nvSpPr>
        <p:spPr>
          <a:xfrm>
            <a:off x="3986793" y="2098017"/>
            <a:ext cx="180000" cy="1044000"/>
          </a:xfrm>
          <a:prstGeom prst="roundRect">
            <a:avLst>
              <a:gd name="adj" fmla="val 50000"/>
            </a:avLst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advClick="0" advTm="0">
        <p159:morph option="byObject"/>
      </p:transition>
    </mc:Choice>
    <mc:Fallback>
      <p:transition spd="med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493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500285"/>
            <a:ext cx="12192000" cy="6224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1017810" y="195944"/>
            <a:ext cx="2434590" cy="493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0979" y="284841"/>
            <a:ext cx="178436" cy="178436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1329415" y="234404"/>
            <a:ext cx="800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 guia</a:t>
            </a:r>
            <a:endParaRPr lang="pt-B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192594" y="234404"/>
            <a:ext cx="2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pt-BR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501204" y="205308"/>
            <a:ext cx="26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1194523" y="572116"/>
            <a:ext cx="9792000" cy="26161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418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ráfico 16" descr="Seta de linha: girar para a direita com preenchimento sólid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19240">
            <a:off x="859425" y="621671"/>
            <a:ext cx="219161" cy="219161"/>
          </a:xfrm>
          <a:prstGeom prst="rect">
            <a:avLst/>
          </a:prstGeom>
        </p:spPr>
      </p:pic>
      <p:pic>
        <p:nvPicPr>
          <p:cNvPr id="18" name="Gráfico 17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>
            <a:off x="187844" y="513499"/>
            <a:ext cx="168958" cy="415154"/>
          </a:xfrm>
          <a:prstGeom prst="rect">
            <a:avLst/>
          </a:prstGeom>
        </p:spPr>
      </p:pic>
      <p:pic>
        <p:nvPicPr>
          <p:cNvPr id="19" name="Gráfico 18" descr="Seta de linha: reta estrutura de tópicos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302"/>
          <a:stretch>
            <a:fillRect/>
          </a:stretch>
        </p:blipFill>
        <p:spPr>
          <a:xfrm rot="10800000">
            <a:off x="522503" y="513499"/>
            <a:ext cx="168958" cy="415154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0698" y="623714"/>
            <a:ext cx="142004" cy="142004"/>
          </a:xfrm>
          <a:prstGeom prst="rect">
            <a:avLst/>
          </a:prstGeom>
        </p:spPr>
      </p:pic>
      <p:pic>
        <p:nvPicPr>
          <p:cNvPr id="21" name="Gráfico 20" descr="Estrela com preenchimento sólido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1307" y="621348"/>
            <a:ext cx="139995" cy="139995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11923131" y="613514"/>
            <a:ext cx="36000" cy="174980"/>
            <a:chOff x="11618734" y="609154"/>
            <a:chExt cx="36000" cy="17498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618734" y="60915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1618734" y="67864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1618734" y="748134"/>
              <a:ext cx="36000" cy="36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 34"/>
          <p:cNvSpPr/>
          <p:nvPr/>
        </p:nvSpPr>
        <p:spPr>
          <a:xfrm>
            <a:off x="-5477" y="6552711"/>
            <a:ext cx="12192000" cy="307777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>
            <a:spLocks noChangeAspect="1"/>
          </p:cNvSpPr>
          <p:nvPr/>
        </p:nvSpPr>
        <p:spPr>
          <a:xfrm>
            <a:off x="-227948" y="-5862"/>
            <a:ext cx="180000" cy="190588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>
            <a:spLocks noChangeAspect="1"/>
          </p:cNvSpPr>
          <p:nvPr/>
        </p:nvSpPr>
        <p:spPr>
          <a:xfrm>
            <a:off x="-227948" y="224798"/>
            <a:ext cx="180000" cy="190588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>
            <a:spLocks noChangeAspect="1"/>
          </p:cNvSpPr>
          <p:nvPr/>
        </p:nvSpPr>
        <p:spPr>
          <a:xfrm>
            <a:off x="-227948" y="455458"/>
            <a:ext cx="180000" cy="190588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>
            <a:spLocks noChangeAspect="1"/>
          </p:cNvSpPr>
          <p:nvPr/>
        </p:nvSpPr>
        <p:spPr>
          <a:xfrm>
            <a:off x="-227948" y="686118"/>
            <a:ext cx="180000" cy="190588"/>
          </a:xfrm>
          <a:prstGeom prst="rect">
            <a:avLst/>
          </a:prstGeom>
          <a:solidFill>
            <a:srgbClr val="EB41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>
            <a:spLocks noChangeAspect="1"/>
          </p:cNvSpPr>
          <p:nvPr/>
        </p:nvSpPr>
        <p:spPr>
          <a:xfrm>
            <a:off x="-227948" y="916778"/>
            <a:ext cx="180000" cy="190588"/>
          </a:xfrm>
          <a:prstGeom prst="rect">
            <a:avLst/>
          </a:prstGeom>
          <a:solidFill>
            <a:srgbClr val="64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64686D"/>
              </a:solidFill>
              <a:highlight>
                <a:srgbClr val="64686D"/>
              </a:highlight>
            </a:endParaRPr>
          </a:p>
        </p:txBody>
      </p:sp>
      <p:sp>
        <p:nvSpPr>
          <p:cNvPr id="41" name="Retângulo 40"/>
          <p:cNvSpPr>
            <a:spLocks noChangeAspect="1"/>
          </p:cNvSpPr>
          <p:nvPr/>
        </p:nvSpPr>
        <p:spPr>
          <a:xfrm>
            <a:off x="-227948" y="1147438"/>
            <a:ext cx="180000" cy="190588"/>
          </a:xfrm>
          <a:prstGeom prst="rect">
            <a:avLst/>
          </a:prstGeom>
          <a:solidFill>
            <a:srgbClr val="DEE2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Agrupar 41"/>
          <p:cNvGrpSpPr/>
          <p:nvPr/>
        </p:nvGrpSpPr>
        <p:grpSpPr>
          <a:xfrm>
            <a:off x="288404" y="230841"/>
            <a:ext cx="441002" cy="108000"/>
            <a:chOff x="288404" y="230841"/>
            <a:chExt cx="441002" cy="108000"/>
          </a:xfrm>
        </p:grpSpPr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288404" y="230841"/>
              <a:ext cx="108000" cy="108000"/>
            </a:xfrm>
            <a:prstGeom prst="ellipse">
              <a:avLst/>
            </a:prstGeom>
            <a:solidFill>
              <a:srgbClr val="EB4134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454905" y="230841"/>
              <a:ext cx="108000" cy="108000"/>
            </a:xfrm>
            <a:prstGeom prst="ellipse">
              <a:avLst/>
            </a:prstGeom>
            <a:solidFill>
              <a:srgbClr val="F8BE45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21406" y="230841"/>
              <a:ext cx="108000" cy="108000"/>
            </a:xfrm>
            <a:prstGeom prst="ellipse">
              <a:avLst/>
            </a:prstGeom>
            <a:solidFill>
              <a:srgbClr val="4EAB5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1" name="Retângulo arredondado 50"/>
          <p:cNvSpPr>
            <a:spLocks noChangeAspect="1"/>
          </p:cNvSpPr>
          <p:nvPr/>
        </p:nvSpPr>
        <p:spPr>
          <a:xfrm>
            <a:off x="187844" y="1434232"/>
            <a:ext cx="5729624" cy="3826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>
            <a:outerShdw blurRad="63500" dir="16800000" algn="ctr" rotWithShape="0">
              <a:prstClr val="black">
                <a:alpha val="4816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/>
          <p:cNvSpPr txBox="1"/>
          <p:nvPr/>
        </p:nvSpPr>
        <p:spPr>
          <a:xfrm>
            <a:off x="635491" y="1471655"/>
            <a:ext cx="246535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Telecomunicações e sinais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3" name="Gráfico 52" descr="Lupa com preenchimento sólido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6933" y="1517543"/>
            <a:ext cx="216000" cy="216000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77966" y="1494393"/>
            <a:ext cx="183117" cy="26188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28592" y="6395625"/>
            <a:ext cx="2988000" cy="92343"/>
          </a:xfrm>
          <a:prstGeom prst="rect">
            <a:avLst/>
          </a:prstGeom>
          <a:solidFill>
            <a:srgbClr val="418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/>
          <p:cNvSpPr/>
          <p:nvPr/>
        </p:nvSpPr>
        <p:spPr>
          <a:xfrm>
            <a:off x="3121154" y="6395625"/>
            <a:ext cx="2988000" cy="92343"/>
          </a:xfrm>
          <a:prstGeom prst="rect">
            <a:avLst/>
          </a:prstGeom>
          <a:solidFill>
            <a:srgbClr val="F8B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 57"/>
          <p:cNvSpPr/>
          <p:nvPr/>
        </p:nvSpPr>
        <p:spPr>
          <a:xfrm>
            <a:off x="6113716" y="6395625"/>
            <a:ext cx="2988000" cy="923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9106280" y="6395625"/>
            <a:ext cx="2988000" cy="92343"/>
          </a:xfrm>
          <a:prstGeom prst="rect">
            <a:avLst/>
          </a:prstGeom>
          <a:solidFill>
            <a:srgbClr val="4EA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/>
          <p:cNvSpPr txBox="1"/>
          <p:nvPr/>
        </p:nvSpPr>
        <p:spPr>
          <a:xfrm>
            <a:off x="288290" y="2089150"/>
            <a:ext cx="34563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Telecomunicações</a:t>
            </a:r>
            <a:endParaRPr lang="pt-BR" sz="2000" b="1" dirty="0"/>
          </a:p>
        </p:txBody>
      </p:sp>
      <p:sp>
        <p:nvSpPr>
          <p:cNvPr id="61" name="CaixaDeTexto 60"/>
          <p:cNvSpPr txBox="1"/>
          <p:nvPr/>
        </p:nvSpPr>
        <p:spPr>
          <a:xfrm>
            <a:off x="356870" y="4112260"/>
            <a:ext cx="24053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Sinais Analógicos </a:t>
            </a:r>
            <a:endParaRPr lang="pt-BR" sz="2000" b="1" dirty="0"/>
          </a:p>
        </p:txBody>
      </p:sp>
      <p:sp>
        <p:nvSpPr>
          <p:cNvPr id="63" name="CaixaDeTexto 62"/>
          <p:cNvSpPr txBox="1"/>
          <p:nvPr/>
        </p:nvSpPr>
        <p:spPr>
          <a:xfrm>
            <a:off x="-635" y="2549525"/>
            <a:ext cx="60325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Transmissão de informações por um meio eletromagnético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Urgência do meio de transmissão</a:t>
            </a:r>
            <a:endParaRPr lang="pt-BR" dirty="0">
              <a:solidFill>
                <a:schemeClr val="tx1"/>
              </a:solidFill>
            </a:endParaRPr>
          </a:p>
          <a:p>
            <a:pPr marL="285750" indent="-285750" algn="just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73" name="Conector Reto 72"/>
          <p:cNvCxnSpPr/>
          <p:nvPr/>
        </p:nvCxnSpPr>
        <p:spPr>
          <a:xfrm>
            <a:off x="6096000" y="2203718"/>
            <a:ext cx="0" cy="38684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tângulo 73"/>
          <p:cNvSpPr/>
          <p:nvPr/>
        </p:nvSpPr>
        <p:spPr>
          <a:xfrm>
            <a:off x="1452702" y="572116"/>
            <a:ext cx="19855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https://www.google.com.br/</a:t>
            </a:r>
            <a:endParaRPr lang="pt-B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aixaDeTexto 62"/>
          <p:cNvSpPr txBox="1"/>
          <p:nvPr/>
        </p:nvSpPr>
        <p:spPr>
          <a:xfrm>
            <a:off x="230505" y="4648200"/>
            <a:ext cx="28905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Sinais contínuo</a:t>
            </a: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Maior frequência</a:t>
            </a:r>
            <a:endParaRPr lang="pt-BR" dirty="0"/>
          </a:p>
        </p:txBody>
      </p:sp>
      <p:sp>
        <p:nvSpPr>
          <p:cNvPr id="4" name="CaixaDeTexto 60"/>
          <p:cNvSpPr txBox="1"/>
          <p:nvPr/>
        </p:nvSpPr>
        <p:spPr>
          <a:xfrm>
            <a:off x="3501390" y="4112260"/>
            <a:ext cx="18522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sz="2000" b="1" dirty="0"/>
              <a:t>Sinais Digitais</a:t>
            </a:r>
            <a:endParaRPr lang="pt-BR" sz="2000" b="1" dirty="0"/>
          </a:p>
        </p:txBody>
      </p:sp>
      <p:sp>
        <p:nvSpPr>
          <p:cNvPr id="6" name="CaixaDeTexto 62"/>
          <p:cNvSpPr txBox="1"/>
          <p:nvPr/>
        </p:nvSpPr>
        <p:spPr>
          <a:xfrm>
            <a:off x="3178175" y="4648200"/>
            <a:ext cx="27393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Sinais descontínuos</a:t>
            </a: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Menor frequência</a:t>
            </a:r>
            <a:endParaRPr lang="pt-BR" dirty="0"/>
          </a:p>
          <a:p>
            <a:pPr marL="285750" indent="-285750" algn="just"/>
            <a:endParaRPr lang="pt-BR" dirty="0"/>
          </a:p>
        </p:txBody>
      </p:sp>
      <p:pic>
        <p:nvPicPr>
          <p:cNvPr id="106" name="Espaço Reservado para Conteúdo 105"/>
          <p:cNvPicPr/>
          <p:nvPr>
            <p:ph idx="1"/>
          </p:nvPr>
        </p:nvPicPr>
        <p:blipFill>
          <a:blip r:embed="rId13"/>
          <a:stretch>
            <a:fillRect/>
          </a:stretch>
        </p:blipFill>
        <p:spPr>
          <a:xfrm>
            <a:off x="6497320" y="2360930"/>
            <a:ext cx="5231130" cy="38106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9050</Words>
  <Application>WPS Presentation</Application>
  <PresentationFormat>Widescreen</PresentationFormat>
  <Paragraphs>663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37</vt:i4>
      </vt:variant>
    </vt:vector>
  </HeadingPairs>
  <TitlesOfParts>
    <vt:vector size="46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Tema do Office</vt:lpstr>
      <vt:lpstr>1_Tema do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Doria</dc:creator>
  <cp:lastModifiedBy>gvalm</cp:lastModifiedBy>
  <cp:revision>26</cp:revision>
  <dcterms:created xsi:type="dcterms:W3CDTF">2021-11-29T23:41:00Z</dcterms:created>
  <dcterms:modified xsi:type="dcterms:W3CDTF">2023-05-03T10:41:54Z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8D38D3DEB8134E0BB646B5FDACEC78C1</vt:lpwstr>
  </property>
  <property fmtid="{D5CDD505-2E9C-101B-9397-08002B2CF9AE}" pid="3" name="KSOProductBuildVer">
    <vt:lpwstr>1046-11.2.0.11537</vt:lpwstr>
  </property>
</Properties>
</file>

<file path=docProps/thumbnail.jpeg>
</file>